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56" r:id="rId2"/>
    <p:sldId id="257" r:id="rId3"/>
    <p:sldId id="278" r:id="rId4"/>
    <p:sldId id="279" r:id="rId5"/>
    <p:sldId id="280" r:id="rId6"/>
    <p:sldId id="281" r:id="rId7"/>
    <p:sldId id="264" r:id="rId8"/>
    <p:sldId id="282" r:id="rId9"/>
    <p:sldId id="268" r:id="rId10"/>
    <p:sldId id="270" r:id="rId11"/>
    <p:sldId id="283" r:id="rId12"/>
    <p:sldId id="284" r:id="rId13"/>
    <p:sldId id="288" r:id="rId14"/>
    <p:sldId id="285" r:id="rId15"/>
    <p:sldId id="291" r:id="rId16"/>
    <p:sldId id="290" r:id="rId17"/>
    <p:sldId id="293" r:id="rId18"/>
    <p:sldId id="272" r:id="rId19"/>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46" autoAdjust="0"/>
    <p:restoredTop sz="94660"/>
  </p:normalViewPr>
  <p:slideViewPr>
    <p:cSldViewPr snapToGrid="0">
      <p:cViewPr varScale="1">
        <p:scale>
          <a:sx n="76" d="100"/>
          <a:sy n="7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3550"/>
          </a:xfrm>
          <a:prstGeom prst="rect">
            <a:avLst/>
          </a:prstGeom>
        </p:spPr>
        <p:txBody>
          <a:bodyPr vert="horz" lIns="91440" tIns="45720" rIns="91440" bIns="45720" rtlCol="0"/>
          <a:lstStyle>
            <a:lvl1pPr algn="r">
              <a:defRPr sz="1200"/>
            </a:lvl1pPr>
          </a:lstStyle>
          <a:p>
            <a:fld id="{49050885-1CC8-4E5D-9AFD-15CF001A364C}" type="datetimeFigureOut">
              <a:rPr lang="en-US" smtClean="0"/>
              <a:t>9/13/2021</a:t>
            </a:fld>
            <a:endParaRPr lang="en-US"/>
          </a:p>
        </p:txBody>
      </p:sp>
      <p:sp>
        <p:nvSpPr>
          <p:cNvPr id="4" name="Footer Placeholder 3"/>
          <p:cNvSpPr>
            <a:spLocks noGrp="1"/>
          </p:cNvSpPr>
          <p:nvPr>
            <p:ph type="ftr" sz="quarter" idx="2"/>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3550"/>
          </a:xfrm>
          <a:prstGeom prst="rect">
            <a:avLst/>
          </a:prstGeom>
        </p:spPr>
        <p:txBody>
          <a:bodyPr vert="horz" lIns="91440" tIns="45720" rIns="91440" bIns="45720" rtlCol="0" anchor="b"/>
          <a:lstStyle>
            <a:lvl1pPr algn="r">
              <a:defRPr sz="1200"/>
            </a:lvl1pPr>
          </a:lstStyle>
          <a:p>
            <a:fld id="{00B13C64-2F34-4941-9B30-56D495F893E4}" type="slidenum">
              <a:rPr lang="en-US" smtClean="0"/>
              <a:t>‹#›</a:t>
            </a:fld>
            <a:endParaRPr lang="en-US"/>
          </a:p>
        </p:txBody>
      </p:sp>
    </p:spTree>
    <p:extLst>
      <p:ext uri="{BB962C8B-B14F-4D97-AF65-F5344CB8AC3E}">
        <p14:creationId xmlns:p14="http://schemas.microsoft.com/office/powerpoint/2010/main" val="57322136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DA8B48B-E6AD-4F53-9557-72AF85260735}"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ECED0-0D55-45CE-91A5-C6369A3A63F2}" type="slidenum">
              <a:rPr lang="en-US" smtClean="0"/>
              <a:t>‹#›</a:t>
            </a:fld>
            <a:endParaRPr lang="en-US"/>
          </a:p>
        </p:txBody>
      </p:sp>
    </p:spTree>
    <p:extLst>
      <p:ext uri="{BB962C8B-B14F-4D97-AF65-F5344CB8AC3E}">
        <p14:creationId xmlns:p14="http://schemas.microsoft.com/office/powerpoint/2010/main" val="3757982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A8B48B-E6AD-4F53-9557-72AF85260735}"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ECED0-0D55-45CE-91A5-C6369A3A63F2}" type="slidenum">
              <a:rPr lang="en-US" smtClean="0"/>
              <a:t>‹#›</a:t>
            </a:fld>
            <a:endParaRPr lang="en-US"/>
          </a:p>
        </p:txBody>
      </p:sp>
    </p:spTree>
    <p:extLst>
      <p:ext uri="{BB962C8B-B14F-4D97-AF65-F5344CB8AC3E}">
        <p14:creationId xmlns:p14="http://schemas.microsoft.com/office/powerpoint/2010/main" val="3222891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A8B48B-E6AD-4F53-9557-72AF85260735}"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ECED0-0D55-45CE-91A5-C6369A3A63F2}" type="slidenum">
              <a:rPr lang="en-US" smtClean="0"/>
              <a:t>‹#›</a:t>
            </a:fld>
            <a:endParaRPr lang="en-US"/>
          </a:p>
        </p:txBody>
      </p:sp>
    </p:spTree>
    <p:extLst>
      <p:ext uri="{BB962C8B-B14F-4D97-AF65-F5344CB8AC3E}">
        <p14:creationId xmlns:p14="http://schemas.microsoft.com/office/powerpoint/2010/main" val="23271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A8B48B-E6AD-4F53-9557-72AF85260735}"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ECED0-0D55-45CE-91A5-C6369A3A63F2}" type="slidenum">
              <a:rPr lang="en-US" smtClean="0"/>
              <a:t>‹#›</a:t>
            </a:fld>
            <a:endParaRPr lang="en-US"/>
          </a:p>
        </p:txBody>
      </p:sp>
    </p:spTree>
    <p:extLst>
      <p:ext uri="{BB962C8B-B14F-4D97-AF65-F5344CB8AC3E}">
        <p14:creationId xmlns:p14="http://schemas.microsoft.com/office/powerpoint/2010/main" val="3629791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A8B48B-E6AD-4F53-9557-72AF85260735}"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ECED0-0D55-45CE-91A5-C6369A3A63F2}" type="slidenum">
              <a:rPr lang="en-US" smtClean="0"/>
              <a:t>‹#›</a:t>
            </a:fld>
            <a:endParaRPr lang="en-US"/>
          </a:p>
        </p:txBody>
      </p:sp>
    </p:spTree>
    <p:extLst>
      <p:ext uri="{BB962C8B-B14F-4D97-AF65-F5344CB8AC3E}">
        <p14:creationId xmlns:p14="http://schemas.microsoft.com/office/powerpoint/2010/main" val="1912371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A8B48B-E6AD-4F53-9557-72AF85260735}" type="datetimeFigureOut">
              <a:rPr lang="en-US" smtClean="0"/>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BECED0-0D55-45CE-91A5-C6369A3A63F2}" type="slidenum">
              <a:rPr lang="en-US" smtClean="0"/>
              <a:t>‹#›</a:t>
            </a:fld>
            <a:endParaRPr lang="en-US"/>
          </a:p>
        </p:txBody>
      </p:sp>
    </p:spTree>
    <p:extLst>
      <p:ext uri="{BB962C8B-B14F-4D97-AF65-F5344CB8AC3E}">
        <p14:creationId xmlns:p14="http://schemas.microsoft.com/office/powerpoint/2010/main" val="196737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A8B48B-E6AD-4F53-9557-72AF85260735}" type="datetimeFigureOut">
              <a:rPr lang="en-US" smtClean="0"/>
              <a:t>9/13/2021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BECED0-0D55-45CE-91A5-C6369A3A63F2}" type="slidenum">
              <a:rPr lang="en-US" smtClean="0"/>
              <a:t>‹#›</a:t>
            </a:fld>
            <a:endParaRPr lang="en-US"/>
          </a:p>
        </p:txBody>
      </p:sp>
    </p:spTree>
    <p:extLst>
      <p:ext uri="{BB962C8B-B14F-4D97-AF65-F5344CB8AC3E}">
        <p14:creationId xmlns:p14="http://schemas.microsoft.com/office/powerpoint/2010/main" val="1628686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A8B48B-E6AD-4F53-9557-72AF85260735}" type="datetimeFigureOut">
              <a:rPr lang="en-US" smtClean="0"/>
              <a:t>9/13/2021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BECED0-0D55-45CE-91A5-C6369A3A63F2}" type="slidenum">
              <a:rPr lang="en-US" smtClean="0"/>
              <a:t>‹#›</a:t>
            </a:fld>
            <a:endParaRPr lang="en-US"/>
          </a:p>
        </p:txBody>
      </p:sp>
    </p:spTree>
    <p:extLst>
      <p:ext uri="{BB962C8B-B14F-4D97-AF65-F5344CB8AC3E}">
        <p14:creationId xmlns:p14="http://schemas.microsoft.com/office/powerpoint/2010/main" val="1664857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A8B48B-E6AD-4F53-9557-72AF85260735}" type="datetimeFigureOut">
              <a:rPr lang="en-US" smtClean="0"/>
              <a:t>9/13/2021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BECED0-0D55-45CE-91A5-C6369A3A63F2}" type="slidenum">
              <a:rPr lang="en-US" smtClean="0"/>
              <a:t>‹#›</a:t>
            </a:fld>
            <a:endParaRPr lang="en-US"/>
          </a:p>
        </p:txBody>
      </p:sp>
    </p:spTree>
    <p:extLst>
      <p:ext uri="{BB962C8B-B14F-4D97-AF65-F5344CB8AC3E}">
        <p14:creationId xmlns:p14="http://schemas.microsoft.com/office/powerpoint/2010/main" val="2225403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A8B48B-E6AD-4F53-9557-72AF85260735}" type="datetimeFigureOut">
              <a:rPr lang="en-US" smtClean="0"/>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BECED0-0D55-45CE-91A5-C6369A3A63F2}" type="slidenum">
              <a:rPr lang="en-US" smtClean="0"/>
              <a:t>‹#›</a:t>
            </a:fld>
            <a:endParaRPr lang="en-US"/>
          </a:p>
        </p:txBody>
      </p:sp>
    </p:spTree>
    <p:extLst>
      <p:ext uri="{BB962C8B-B14F-4D97-AF65-F5344CB8AC3E}">
        <p14:creationId xmlns:p14="http://schemas.microsoft.com/office/powerpoint/2010/main" val="1998136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A8B48B-E6AD-4F53-9557-72AF85260735}" type="datetimeFigureOut">
              <a:rPr lang="en-US" smtClean="0"/>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BECED0-0D55-45CE-91A5-C6369A3A63F2}" type="slidenum">
              <a:rPr lang="en-US" smtClean="0"/>
              <a:t>‹#›</a:t>
            </a:fld>
            <a:endParaRPr lang="en-US"/>
          </a:p>
        </p:txBody>
      </p:sp>
    </p:spTree>
    <p:extLst>
      <p:ext uri="{BB962C8B-B14F-4D97-AF65-F5344CB8AC3E}">
        <p14:creationId xmlns:p14="http://schemas.microsoft.com/office/powerpoint/2010/main" val="124415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A8B48B-E6AD-4F53-9557-72AF85260735}" type="datetimeFigureOut">
              <a:rPr lang="en-US" smtClean="0"/>
              <a:t>9/13/2021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BECED0-0D55-45CE-91A5-C6369A3A63F2}" type="slidenum">
              <a:rPr lang="en-US" smtClean="0"/>
              <a:t>‹#›</a:t>
            </a:fld>
            <a:endParaRPr lang="en-US"/>
          </a:p>
        </p:txBody>
      </p:sp>
    </p:spTree>
    <p:extLst>
      <p:ext uri="{BB962C8B-B14F-4D97-AF65-F5344CB8AC3E}">
        <p14:creationId xmlns:p14="http://schemas.microsoft.com/office/powerpoint/2010/main" val="2011805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image" Target="../media/image6.emf"/></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openxmlformats.org/officeDocument/2006/relationships/slideLayout" Target="../slideLayouts/slideLayout6.xml"/><Relationship Id="rId1" Type="http://schemas.openxmlformats.org/officeDocument/2006/relationships/vmlDrawing" Target="../drawings/vmlDrawing7.vml"/><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openxmlformats.org/officeDocument/2006/relationships/slideLayout" Target="../slideLayouts/slideLayout6.xml"/><Relationship Id="rId1" Type="http://schemas.openxmlformats.org/officeDocument/2006/relationships/vmlDrawing" Target="../drawings/vmlDrawing8.vml"/><Relationship Id="rId4" Type="http://schemas.openxmlformats.org/officeDocument/2006/relationships/image" Target="../media/image11.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Munich Public Schools</a:t>
            </a:r>
          </a:p>
        </p:txBody>
      </p:sp>
      <p:sp>
        <p:nvSpPr>
          <p:cNvPr id="3" name="Subtitle 2"/>
          <p:cNvSpPr>
            <a:spLocks noGrp="1"/>
          </p:cNvSpPr>
          <p:nvPr>
            <p:ph type="subTitle" idx="1"/>
          </p:nvPr>
        </p:nvSpPr>
        <p:spPr/>
        <p:txBody>
          <a:bodyPr/>
          <a:lstStyle/>
          <a:p>
            <a:r>
              <a:rPr lang="en-US" dirty="0"/>
              <a:t>Public Meeting</a:t>
            </a:r>
          </a:p>
          <a:p>
            <a:r>
              <a:rPr lang="en-US" dirty="0"/>
              <a:t>Sept. 14, 2021</a:t>
            </a:r>
          </a:p>
        </p:txBody>
      </p:sp>
    </p:spTree>
    <p:extLst>
      <p:ext uri="{BB962C8B-B14F-4D97-AF65-F5344CB8AC3E}">
        <p14:creationId xmlns:p14="http://schemas.microsoft.com/office/powerpoint/2010/main" val="4278102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How do we compare?</a:t>
            </a:r>
          </a:p>
        </p:txBody>
      </p:sp>
      <p:sp>
        <p:nvSpPr>
          <p:cNvPr id="3" name="Content Placeholder 2"/>
          <p:cNvSpPr>
            <a:spLocks noGrp="1"/>
          </p:cNvSpPr>
          <p:nvPr>
            <p:ph idx="1"/>
          </p:nvPr>
        </p:nvSpPr>
        <p:spPr/>
        <p:txBody>
          <a:bodyPr/>
          <a:lstStyle/>
          <a:p>
            <a:r>
              <a:rPr lang="en-US" dirty="0"/>
              <a:t>Based on last year’s data:</a:t>
            </a:r>
          </a:p>
          <a:p>
            <a:r>
              <a:rPr lang="en-US" dirty="0"/>
              <a:t>Of Schools with a PK Population of between 19 and 100, Munich ranks 5th out of 16 for total Mill Levy and</a:t>
            </a:r>
          </a:p>
          <a:p>
            <a:r>
              <a:rPr lang="en-US" dirty="0"/>
              <a:t>8th out 16 for cost per pupil.</a:t>
            </a:r>
          </a:p>
        </p:txBody>
      </p:sp>
    </p:spTree>
    <p:extLst>
      <p:ext uri="{BB962C8B-B14F-4D97-AF65-F5344CB8AC3E}">
        <p14:creationId xmlns:p14="http://schemas.microsoft.com/office/powerpoint/2010/main" val="475428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B8772-CC3E-416D-A599-47E96152BFE8}"/>
              </a:ext>
            </a:extLst>
          </p:cNvPr>
          <p:cNvSpPr>
            <a:spLocks noGrp="1"/>
          </p:cNvSpPr>
          <p:nvPr>
            <p:ph type="title"/>
          </p:nvPr>
        </p:nvSpPr>
        <p:spPr/>
        <p:txBody>
          <a:bodyPr/>
          <a:lstStyle/>
          <a:p>
            <a:r>
              <a:rPr lang="en-US" dirty="0"/>
              <a:t>Last Year’s Data</a:t>
            </a:r>
          </a:p>
        </p:txBody>
      </p:sp>
      <p:graphicFrame>
        <p:nvGraphicFramePr>
          <p:cNvPr id="3" name="Object 2">
            <a:extLst>
              <a:ext uri="{FF2B5EF4-FFF2-40B4-BE49-F238E27FC236}">
                <a16:creationId xmlns:a16="http://schemas.microsoft.com/office/drawing/2014/main" id="{21BA2BF2-5B4C-4B7C-B27E-C91823175ECB}"/>
              </a:ext>
            </a:extLst>
          </p:cNvPr>
          <p:cNvGraphicFramePr>
            <a:graphicFrameLocks noChangeAspect="1"/>
          </p:cNvGraphicFramePr>
          <p:nvPr>
            <p:extLst>
              <p:ext uri="{D42A27DB-BD31-4B8C-83A1-F6EECF244321}">
                <p14:modId xmlns:p14="http://schemas.microsoft.com/office/powerpoint/2010/main" val="3126618600"/>
              </p:ext>
            </p:extLst>
          </p:nvPr>
        </p:nvGraphicFramePr>
        <p:xfrm>
          <a:off x="838200" y="1690688"/>
          <a:ext cx="10515599" cy="4802187"/>
        </p:xfrm>
        <a:graphic>
          <a:graphicData uri="http://schemas.openxmlformats.org/presentationml/2006/ole">
            <mc:AlternateContent xmlns:mc="http://schemas.openxmlformats.org/markup-compatibility/2006">
              <mc:Choice xmlns:v="urn:schemas-microsoft-com:vml" Requires="v">
                <p:oleObj spid="_x0000_s23558" name="Worksheet" r:id="rId3" imgW="4619641" imgH="3248082" progId="Excel.Sheet.12">
                  <p:embed/>
                </p:oleObj>
              </mc:Choice>
              <mc:Fallback>
                <p:oleObj name="Worksheet" r:id="rId3" imgW="4619641" imgH="3248082" progId="Excel.Sheet.12">
                  <p:embed/>
                  <p:pic>
                    <p:nvPicPr>
                      <p:cNvPr id="0" name=""/>
                      <p:cNvPicPr/>
                      <p:nvPr/>
                    </p:nvPicPr>
                    <p:blipFill>
                      <a:blip r:embed="rId4"/>
                      <a:stretch>
                        <a:fillRect/>
                      </a:stretch>
                    </p:blipFill>
                    <p:spPr>
                      <a:xfrm>
                        <a:off x="838200" y="1690688"/>
                        <a:ext cx="10515599" cy="4802187"/>
                      </a:xfrm>
                      <a:prstGeom prst="rect">
                        <a:avLst/>
                      </a:prstGeom>
                    </p:spPr>
                  </p:pic>
                </p:oleObj>
              </mc:Fallback>
            </mc:AlternateContent>
          </a:graphicData>
        </a:graphic>
      </p:graphicFrame>
    </p:spTree>
    <p:extLst>
      <p:ext uri="{BB962C8B-B14F-4D97-AF65-F5344CB8AC3E}">
        <p14:creationId xmlns:p14="http://schemas.microsoft.com/office/powerpoint/2010/main" val="3280161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41F3B-5FED-46D1-A3A4-466195C40A61}"/>
              </a:ext>
            </a:extLst>
          </p:cNvPr>
          <p:cNvSpPr>
            <a:spLocks noGrp="1"/>
          </p:cNvSpPr>
          <p:nvPr>
            <p:ph type="title"/>
          </p:nvPr>
        </p:nvSpPr>
        <p:spPr/>
        <p:txBody>
          <a:bodyPr/>
          <a:lstStyle/>
          <a:p>
            <a:br>
              <a:rPr lang="en-US" dirty="0"/>
            </a:br>
            <a:r>
              <a:rPr lang="en-US" dirty="0"/>
              <a:t>What does this mean for me?</a:t>
            </a:r>
          </a:p>
        </p:txBody>
      </p:sp>
      <p:graphicFrame>
        <p:nvGraphicFramePr>
          <p:cNvPr id="3" name="Object 2">
            <a:extLst>
              <a:ext uri="{FF2B5EF4-FFF2-40B4-BE49-F238E27FC236}">
                <a16:creationId xmlns:a16="http://schemas.microsoft.com/office/drawing/2014/main" id="{8FBC339C-0F8D-4E30-8A1E-B0E5005B7AB9}"/>
              </a:ext>
            </a:extLst>
          </p:cNvPr>
          <p:cNvGraphicFramePr>
            <a:graphicFrameLocks noChangeAspect="1"/>
          </p:cNvGraphicFramePr>
          <p:nvPr>
            <p:extLst>
              <p:ext uri="{D42A27DB-BD31-4B8C-83A1-F6EECF244321}">
                <p14:modId xmlns:p14="http://schemas.microsoft.com/office/powerpoint/2010/main" val="2510170127"/>
              </p:ext>
            </p:extLst>
          </p:nvPr>
        </p:nvGraphicFramePr>
        <p:xfrm>
          <a:off x="838200" y="1790700"/>
          <a:ext cx="10604500" cy="4702175"/>
        </p:xfrm>
        <a:graphic>
          <a:graphicData uri="http://schemas.openxmlformats.org/presentationml/2006/ole">
            <mc:AlternateContent xmlns:mc="http://schemas.openxmlformats.org/markup-compatibility/2006">
              <mc:Choice xmlns:v="urn:schemas-microsoft-com:vml" Requires="v">
                <p:oleObj spid="_x0000_s24581" name="Worksheet" r:id="rId3" imgW="6181805" imgH="2676539" progId="Excel.Sheet.12">
                  <p:embed/>
                </p:oleObj>
              </mc:Choice>
              <mc:Fallback>
                <p:oleObj name="Worksheet" r:id="rId3" imgW="6181805" imgH="2676539" progId="Excel.Sheet.12">
                  <p:embed/>
                  <p:pic>
                    <p:nvPicPr>
                      <p:cNvPr id="0" name=""/>
                      <p:cNvPicPr/>
                      <p:nvPr/>
                    </p:nvPicPr>
                    <p:blipFill>
                      <a:blip r:embed="rId4"/>
                      <a:stretch>
                        <a:fillRect/>
                      </a:stretch>
                    </p:blipFill>
                    <p:spPr>
                      <a:xfrm>
                        <a:off x="838200" y="1790700"/>
                        <a:ext cx="10604500" cy="4702175"/>
                      </a:xfrm>
                      <a:prstGeom prst="rect">
                        <a:avLst/>
                      </a:prstGeom>
                    </p:spPr>
                  </p:pic>
                </p:oleObj>
              </mc:Fallback>
            </mc:AlternateContent>
          </a:graphicData>
        </a:graphic>
      </p:graphicFrame>
    </p:spTree>
    <p:extLst>
      <p:ext uri="{BB962C8B-B14F-4D97-AF65-F5344CB8AC3E}">
        <p14:creationId xmlns:p14="http://schemas.microsoft.com/office/powerpoint/2010/main" val="2148353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AC868-BA44-4357-8C52-FA1BF32391CD}"/>
              </a:ext>
            </a:extLst>
          </p:cNvPr>
          <p:cNvSpPr>
            <a:spLocks noGrp="1"/>
          </p:cNvSpPr>
          <p:nvPr>
            <p:ph type="title"/>
          </p:nvPr>
        </p:nvSpPr>
        <p:spPr/>
        <p:txBody>
          <a:bodyPr/>
          <a:lstStyle/>
          <a:p>
            <a:r>
              <a:rPr lang="en-US" dirty="0"/>
              <a:t>Transition Minimums</a:t>
            </a:r>
          </a:p>
        </p:txBody>
      </p:sp>
      <p:sp>
        <p:nvSpPr>
          <p:cNvPr id="3" name="Content Placeholder 2">
            <a:extLst>
              <a:ext uri="{FF2B5EF4-FFF2-40B4-BE49-F238E27FC236}">
                <a16:creationId xmlns:a16="http://schemas.microsoft.com/office/drawing/2014/main" id="{96AD44DB-8C45-49F8-BE00-312BB6051D01}"/>
              </a:ext>
            </a:extLst>
          </p:cNvPr>
          <p:cNvSpPr>
            <a:spLocks noGrp="1"/>
          </p:cNvSpPr>
          <p:nvPr>
            <p:ph idx="1"/>
          </p:nvPr>
        </p:nvSpPr>
        <p:spPr/>
        <p:txBody>
          <a:bodyPr>
            <a:normAutofit fontScale="92500" lnSpcReduction="10000"/>
          </a:bodyPr>
          <a:lstStyle/>
          <a:p>
            <a:r>
              <a:rPr lang="en-US" dirty="0"/>
              <a:t>One of the issues we will be facing for the next six years is the issue of transition Minimums.  </a:t>
            </a:r>
          </a:p>
          <a:p>
            <a:r>
              <a:rPr lang="en-US" dirty="0"/>
              <a:t>In the 2013 legislative session, a bill was based known as the property tax reduction bill, which limited the amount of mills many local entities, including schools, could levy.</a:t>
            </a:r>
          </a:p>
          <a:p>
            <a:r>
              <a:rPr lang="en-US" dirty="0"/>
              <a:t>For many schools, the state recognized that this reduction could not be “made up” with the new funding formula they had created.</a:t>
            </a:r>
          </a:p>
          <a:p>
            <a:r>
              <a:rPr lang="en-US" dirty="0"/>
              <a:t>As a result, a line was added to the new formula known as the transition minimum, which gave these schools extra funds.</a:t>
            </a:r>
          </a:p>
          <a:p>
            <a:r>
              <a:rPr lang="en-US" dirty="0"/>
              <a:t>This “transition minimum” was meant to “transition” schools to the new formula.  This process has begun.  </a:t>
            </a:r>
          </a:p>
          <a:p>
            <a:endParaRPr lang="en-US" dirty="0"/>
          </a:p>
        </p:txBody>
      </p:sp>
    </p:spTree>
    <p:extLst>
      <p:ext uri="{BB962C8B-B14F-4D97-AF65-F5344CB8AC3E}">
        <p14:creationId xmlns:p14="http://schemas.microsoft.com/office/powerpoint/2010/main" val="570212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D670C6B-BD29-43FF-AB8D-F415DD1C8F08}"/>
              </a:ext>
            </a:extLst>
          </p:cNvPr>
          <p:cNvPicPr>
            <a:picLocks noChangeAspect="1"/>
          </p:cNvPicPr>
          <p:nvPr/>
        </p:nvPicPr>
        <p:blipFill>
          <a:blip r:embed="rId2"/>
          <a:stretch>
            <a:fillRect/>
          </a:stretch>
        </p:blipFill>
        <p:spPr>
          <a:xfrm>
            <a:off x="2094075" y="0"/>
            <a:ext cx="8003850" cy="6858000"/>
          </a:xfrm>
          <a:prstGeom prst="rect">
            <a:avLst/>
          </a:prstGeom>
        </p:spPr>
      </p:pic>
    </p:spTree>
    <p:extLst>
      <p:ext uri="{BB962C8B-B14F-4D97-AF65-F5344CB8AC3E}">
        <p14:creationId xmlns:p14="http://schemas.microsoft.com/office/powerpoint/2010/main" val="2073810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2BCD6-C282-464A-A9BE-F5B341CE272C}"/>
              </a:ext>
            </a:extLst>
          </p:cNvPr>
          <p:cNvSpPr>
            <a:spLocks noGrp="1"/>
          </p:cNvSpPr>
          <p:nvPr>
            <p:ph type="title"/>
          </p:nvPr>
        </p:nvSpPr>
        <p:spPr/>
        <p:txBody>
          <a:bodyPr/>
          <a:lstStyle/>
          <a:p>
            <a:r>
              <a:rPr lang="en-US" dirty="0"/>
              <a:t>2020-2021 Funding</a:t>
            </a:r>
          </a:p>
        </p:txBody>
      </p:sp>
      <p:pic>
        <p:nvPicPr>
          <p:cNvPr id="3" name="Picture 2">
            <a:extLst>
              <a:ext uri="{FF2B5EF4-FFF2-40B4-BE49-F238E27FC236}">
                <a16:creationId xmlns:a16="http://schemas.microsoft.com/office/drawing/2014/main" id="{90A754C3-02F9-40D3-AB13-2CA7752C97BD}"/>
              </a:ext>
            </a:extLst>
          </p:cNvPr>
          <p:cNvPicPr>
            <a:picLocks noChangeAspect="1"/>
          </p:cNvPicPr>
          <p:nvPr/>
        </p:nvPicPr>
        <p:blipFill>
          <a:blip r:embed="rId2"/>
          <a:stretch>
            <a:fillRect/>
          </a:stretch>
        </p:blipFill>
        <p:spPr>
          <a:xfrm>
            <a:off x="838201" y="1968501"/>
            <a:ext cx="10642600" cy="4318000"/>
          </a:xfrm>
          <a:prstGeom prst="rect">
            <a:avLst/>
          </a:prstGeom>
        </p:spPr>
      </p:pic>
    </p:spTree>
    <p:extLst>
      <p:ext uri="{BB962C8B-B14F-4D97-AF65-F5344CB8AC3E}">
        <p14:creationId xmlns:p14="http://schemas.microsoft.com/office/powerpoint/2010/main" val="3483669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2902A-6FD7-45D3-BF1F-D89F0DED6A8A}"/>
              </a:ext>
            </a:extLst>
          </p:cNvPr>
          <p:cNvSpPr>
            <a:spLocks noGrp="1"/>
          </p:cNvSpPr>
          <p:nvPr>
            <p:ph type="title"/>
          </p:nvPr>
        </p:nvSpPr>
        <p:spPr/>
        <p:txBody>
          <a:bodyPr/>
          <a:lstStyle/>
          <a:p>
            <a:r>
              <a:rPr lang="en-US" dirty="0"/>
              <a:t>2021-2022 Funding</a:t>
            </a:r>
          </a:p>
        </p:txBody>
      </p:sp>
      <p:pic>
        <p:nvPicPr>
          <p:cNvPr id="3" name="Picture 2">
            <a:extLst>
              <a:ext uri="{FF2B5EF4-FFF2-40B4-BE49-F238E27FC236}">
                <a16:creationId xmlns:a16="http://schemas.microsoft.com/office/drawing/2014/main" id="{DF0FF757-B8D7-49CF-B99F-E6043A968FC3}"/>
              </a:ext>
            </a:extLst>
          </p:cNvPr>
          <p:cNvPicPr>
            <a:picLocks noChangeAspect="1"/>
          </p:cNvPicPr>
          <p:nvPr/>
        </p:nvPicPr>
        <p:blipFill>
          <a:blip r:embed="rId2"/>
          <a:stretch>
            <a:fillRect/>
          </a:stretch>
        </p:blipFill>
        <p:spPr>
          <a:xfrm>
            <a:off x="838200" y="1485900"/>
            <a:ext cx="10325100" cy="5118099"/>
          </a:xfrm>
          <a:prstGeom prst="rect">
            <a:avLst/>
          </a:prstGeom>
        </p:spPr>
      </p:pic>
    </p:spTree>
    <p:extLst>
      <p:ext uri="{BB962C8B-B14F-4D97-AF65-F5344CB8AC3E}">
        <p14:creationId xmlns:p14="http://schemas.microsoft.com/office/powerpoint/2010/main" val="3932674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406DF-C458-4D5F-B264-0589117F0624}"/>
              </a:ext>
            </a:extLst>
          </p:cNvPr>
          <p:cNvSpPr>
            <a:spLocks noGrp="1"/>
          </p:cNvSpPr>
          <p:nvPr>
            <p:ph type="title"/>
          </p:nvPr>
        </p:nvSpPr>
        <p:spPr/>
        <p:txBody>
          <a:bodyPr/>
          <a:lstStyle/>
          <a:p>
            <a:r>
              <a:rPr lang="en-US" dirty="0"/>
              <a:t>Affect of Transition minimums on our funding</a:t>
            </a:r>
          </a:p>
        </p:txBody>
      </p:sp>
      <p:graphicFrame>
        <p:nvGraphicFramePr>
          <p:cNvPr id="3" name="Object 2">
            <a:extLst>
              <a:ext uri="{FF2B5EF4-FFF2-40B4-BE49-F238E27FC236}">
                <a16:creationId xmlns:a16="http://schemas.microsoft.com/office/drawing/2014/main" id="{38689CA3-D40E-46D8-8564-76A25F5F1D03}"/>
              </a:ext>
            </a:extLst>
          </p:cNvPr>
          <p:cNvGraphicFramePr>
            <a:graphicFrameLocks noChangeAspect="1"/>
          </p:cNvGraphicFramePr>
          <p:nvPr>
            <p:extLst>
              <p:ext uri="{D42A27DB-BD31-4B8C-83A1-F6EECF244321}">
                <p14:modId xmlns:p14="http://schemas.microsoft.com/office/powerpoint/2010/main" val="3133308016"/>
              </p:ext>
            </p:extLst>
          </p:nvPr>
        </p:nvGraphicFramePr>
        <p:xfrm>
          <a:off x="838200" y="1282700"/>
          <a:ext cx="10680700" cy="5118100"/>
        </p:xfrm>
        <a:graphic>
          <a:graphicData uri="http://schemas.openxmlformats.org/presentationml/2006/ole">
            <mc:AlternateContent xmlns:mc="http://schemas.openxmlformats.org/markup-compatibility/2006">
              <mc:Choice xmlns:v="urn:schemas-microsoft-com:vml" Requires="v">
                <p:oleObj spid="_x0000_s26626" name="Worksheet" r:id="rId3" imgW="7629477" imgH="1343068" progId="Excel.Sheet.12">
                  <p:embed/>
                </p:oleObj>
              </mc:Choice>
              <mc:Fallback>
                <p:oleObj name="Worksheet" r:id="rId3" imgW="7629477" imgH="1343068" progId="Excel.Sheet.12">
                  <p:embed/>
                  <p:pic>
                    <p:nvPicPr>
                      <p:cNvPr id="0" name=""/>
                      <p:cNvPicPr/>
                      <p:nvPr/>
                    </p:nvPicPr>
                    <p:blipFill>
                      <a:blip r:embed="rId4"/>
                      <a:stretch>
                        <a:fillRect/>
                      </a:stretch>
                    </p:blipFill>
                    <p:spPr>
                      <a:xfrm>
                        <a:off x="838200" y="1282700"/>
                        <a:ext cx="10680700" cy="5118100"/>
                      </a:xfrm>
                      <a:prstGeom prst="rect">
                        <a:avLst/>
                      </a:prstGeom>
                    </p:spPr>
                  </p:pic>
                </p:oleObj>
              </mc:Fallback>
            </mc:AlternateContent>
          </a:graphicData>
        </a:graphic>
      </p:graphicFrame>
    </p:spTree>
    <p:extLst>
      <p:ext uri="{BB962C8B-B14F-4D97-AF65-F5344CB8AC3E}">
        <p14:creationId xmlns:p14="http://schemas.microsoft.com/office/powerpoint/2010/main" val="163946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Conclusion</a:t>
            </a:r>
          </a:p>
        </p:txBody>
      </p:sp>
      <p:sp>
        <p:nvSpPr>
          <p:cNvPr id="3" name="Content Placeholder 2"/>
          <p:cNvSpPr>
            <a:spLocks noGrp="1"/>
          </p:cNvSpPr>
          <p:nvPr>
            <p:ph idx="1"/>
          </p:nvPr>
        </p:nvSpPr>
        <p:spPr/>
        <p:txBody>
          <a:bodyPr>
            <a:normAutofit lnSpcReduction="10000"/>
          </a:bodyPr>
          <a:lstStyle/>
          <a:p>
            <a:r>
              <a:rPr lang="en-US" dirty="0"/>
              <a:t>As a school district, Munich Public Schools is in sound fiscal shape in that there is plenty of room for growing revenue if necessary.  That is increasing taxes.  That being said, it is the intent of administration and the school board to provide the highest quality education possible while keeping expenses down.  There are always methods to reduce spending from not engaging in certain building improvement projects to cutting services (including teachers) however, at this time, after a review of our taxes and spending, I believe that for a school our size we are providing a quality education at a reasonable cost to our taxpayers.</a:t>
            </a:r>
          </a:p>
          <a:p>
            <a:pPr marL="0" indent="0">
              <a:buNone/>
            </a:pPr>
            <a:r>
              <a:rPr lang="en-US" dirty="0"/>
              <a:t>Questions???</a:t>
            </a:r>
          </a:p>
        </p:txBody>
      </p:sp>
    </p:spTree>
    <p:extLst>
      <p:ext uri="{BB962C8B-B14F-4D97-AF65-F5344CB8AC3E}">
        <p14:creationId xmlns:p14="http://schemas.microsoft.com/office/powerpoint/2010/main" val="4224675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Purpose of this meeting?</a:t>
            </a:r>
          </a:p>
        </p:txBody>
      </p:sp>
      <p:sp>
        <p:nvSpPr>
          <p:cNvPr id="3" name="Content Placeholder 2"/>
          <p:cNvSpPr>
            <a:spLocks noGrp="1"/>
          </p:cNvSpPr>
          <p:nvPr>
            <p:ph idx="1"/>
          </p:nvPr>
        </p:nvSpPr>
        <p:spPr/>
        <p:txBody>
          <a:bodyPr>
            <a:normAutofit/>
          </a:bodyPr>
          <a:lstStyle/>
          <a:p>
            <a:pPr marL="0" indent="0">
              <a:buNone/>
            </a:pPr>
            <a:r>
              <a:rPr lang="en-US" dirty="0"/>
              <a:t>North Dakota Century Code Chapter 57-15-02.2 states</a:t>
            </a:r>
          </a:p>
          <a:p>
            <a:pPr marL="0" indent="0">
              <a:buNone/>
            </a:pPr>
            <a:r>
              <a:rPr lang="en-US" dirty="0"/>
              <a:t>“On or before August tenth of each year the governing body of a taxing district shall provide to the county auditor in each county in which the taxing district has taxable property a preliminary budget statement and the date, time, and location of the taxing district's public hearing on its property tax levy, which may be no earlier than September seventh”. </a:t>
            </a:r>
          </a:p>
          <a:p>
            <a:pPr marL="0" indent="0">
              <a:buNone/>
            </a:pPr>
            <a:r>
              <a:rPr lang="en-US" dirty="0"/>
              <a:t>The Purpose of this public hearing is to allow tax payers to give their input as to the taxes which are being considered.</a:t>
            </a:r>
          </a:p>
        </p:txBody>
      </p:sp>
    </p:spTree>
    <p:extLst>
      <p:ext uri="{BB962C8B-B14F-4D97-AF65-F5344CB8AC3E}">
        <p14:creationId xmlns:p14="http://schemas.microsoft.com/office/powerpoint/2010/main" val="1212946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A36E3-389B-455A-967D-0DB5676F6C63}"/>
              </a:ext>
            </a:extLst>
          </p:cNvPr>
          <p:cNvSpPr>
            <a:spLocks noGrp="1"/>
          </p:cNvSpPr>
          <p:nvPr>
            <p:ph type="title"/>
          </p:nvPr>
        </p:nvSpPr>
        <p:spPr/>
        <p:txBody>
          <a:bodyPr/>
          <a:lstStyle/>
          <a:p>
            <a:r>
              <a:rPr lang="en-US" dirty="0"/>
              <a:t>Background of Munich Property Taxes</a:t>
            </a:r>
          </a:p>
        </p:txBody>
      </p:sp>
      <p:graphicFrame>
        <p:nvGraphicFramePr>
          <p:cNvPr id="3" name="Object 2">
            <a:extLst>
              <a:ext uri="{FF2B5EF4-FFF2-40B4-BE49-F238E27FC236}">
                <a16:creationId xmlns:a16="http://schemas.microsoft.com/office/drawing/2014/main" id="{8A00CFF3-AE24-4E87-A6D0-22FB78A5147D}"/>
              </a:ext>
            </a:extLst>
          </p:cNvPr>
          <p:cNvGraphicFramePr>
            <a:graphicFrameLocks noChangeAspect="1"/>
          </p:cNvGraphicFramePr>
          <p:nvPr>
            <p:extLst>
              <p:ext uri="{D42A27DB-BD31-4B8C-83A1-F6EECF244321}">
                <p14:modId xmlns:p14="http://schemas.microsoft.com/office/powerpoint/2010/main" val="45938418"/>
              </p:ext>
            </p:extLst>
          </p:nvPr>
        </p:nvGraphicFramePr>
        <p:xfrm>
          <a:off x="838200" y="1690688"/>
          <a:ext cx="10515599" cy="4506912"/>
        </p:xfrm>
        <a:graphic>
          <a:graphicData uri="http://schemas.openxmlformats.org/presentationml/2006/ole">
            <mc:AlternateContent xmlns:mc="http://schemas.openxmlformats.org/markup-compatibility/2006">
              <mc:Choice xmlns:v="urn:schemas-microsoft-com:vml" Requires="v">
                <p:oleObj spid="_x0000_s18440" name="Worksheet" r:id="rId3" imgW="5324651" imgH="2486153" progId="Excel.Sheet.12">
                  <p:embed/>
                </p:oleObj>
              </mc:Choice>
              <mc:Fallback>
                <p:oleObj name="Worksheet" r:id="rId3" imgW="5324651" imgH="2486153" progId="Excel.Sheet.12">
                  <p:embed/>
                  <p:pic>
                    <p:nvPicPr>
                      <p:cNvPr id="0" name=""/>
                      <p:cNvPicPr/>
                      <p:nvPr/>
                    </p:nvPicPr>
                    <p:blipFill>
                      <a:blip r:embed="rId4"/>
                      <a:stretch>
                        <a:fillRect/>
                      </a:stretch>
                    </p:blipFill>
                    <p:spPr>
                      <a:xfrm>
                        <a:off x="838200" y="1690688"/>
                        <a:ext cx="10515599" cy="4506912"/>
                      </a:xfrm>
                      <a:prstGeom prst="rect">
                        <a:avLst/>
                      </a:prstGeom>
                    </p:spPr>
                  </p:pic>
                </p:oleObj>
              </mc:Fallback>
            </mc:AlternateContent>
          </a:graphicData>
        </a:graphic>
      </p:graphicFrame>
    </p:spTree>
    <p:extLst>
      <p:ext uri="{BB962C8B-B14F-4D97-AF65-F5344CB8AC3E}">
        <p14:creationId xmlns:p14="http://schemas.microsoft.com/office/powerpoint/2010/main" val="1293809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31112-45D5-4B91-88A9-1DCDB173446F}"/>
              </a:ext>
            </a:extLst>
          </p:cNvPr>
          <p:cNvSpPr>
            <a:spLocks noGrp="1"/>
          </p:cNvSpPr>
          <p:nvPr>
            <p:ph type="title"/>
          </p:nvPr>
        </p:nvSpPr>
        <p:spPr/>
        <p:txBody>
          <a:bodyPr/>
          <a:lstStyle/>
          <a:p>
            <a:r>
              <a:rPr lang="en-US" dirty="0"/>
              <a:t>Compare 2020-2021 to 2021-2022</a:t>
            </a:r>
          </a:p>
        </p:txBody>
      </p:sp>
      <p:graphicFrame>
        <p:nvGraphicFramePr>
          <p:cNvPr id="3" name="Object 2">
            <a:extLst>
              <a:ext uri="{FF2B5EF4-FFF2-40B4-BE49-F238E27FC236}">
                <a16:creationId xmlns:a16="http://schemas.microsoft.com/office/drawing/2014/main" id="{5B89B08D-3B0F-428C-B4C1-8D0585F2AAE0}"/>
              </a:ext>
            </a:extLst>
          </p:cNvPr>
          <p:cNvGraphicFramePr>
            <a:graphicFrameLocks noChangeAspect="1"/>
          </p:cNvGraphicFramePr>
          <p:nvPr>
            <p:extLst>
              <p:ext uri="{D42A27DB-BD31-4B8C-83A1-F6EECF244321}">
                <p14:modId xmlns:p14="http://schemas.microsoft.com/office/powerpoint/2010/main" val="1406012008"/>
              </p:ext>
            </p:extLst>
          </p:nvPr>
        </p:nvGraphicFramePr>
        <p:xfrm>
          <a:off x="482600" y="1866901"/>
          <a:ext cx="11252200" cy="4419600"/>
        </p:xfrm>
        <a:graphic>
          <a:graphicData uri="http://schemas.openxmlformats.org/presentationml/2006/ole">
            <mc:AlternateContent xmlns:mc="http://schemas.openxmlformats.org/markup-compatibility/2006">
              <mc:Choice xmlns:v="urn:schemas-microsoft-com:vml" Requires="v">
                <p:oleObj spid="_x0000_s19464" name="Worksheet" r:id="rId3" imgW="5229369" imgH="1705032" progId="Excel.Sheet.12">
                  <p:embed/>
                </p:oleObj>
              </mc:Choice>
              <mc:Fallback>
                <p:oleObj name="Worksheet" r:id="rId3" imgW="5229369" imgH="1705032" progId="Excel.Sheet.12">
                  <p:embed/>
                  <p:pic>
                    <p:nvPicPr>
                      <p:cNvPr id="0" name=""/>
                      <p:cNvPicPr/>
                      <p:nvPr/>
                    </p:nvPicPr>
                    <p:blipFill>
                      <a:blip r:embed="rId4"/>
                      <a:stretch>
                        <a:fillRect/>
                      </a:stretch>
                    </p:blipFill>
                    <p:spPr>
                      <a:xfrm>
                        <a:off x="482600" y="1866901"/>
                        <a:ext cx="11252200" cy="4419600"/>
                      </a:xfrm>
                      <a:prstGeom prst="rect">
                        <a:avLst/>
                      </a:prstGeom>
                    </p:spPr>
                  </p:pic>
                </p:oleObj>
              </mc:Fallback>
            </mc:AlternateContent>
          </a:graphicData>
        </a:graphic>
      </p:graphicFrame>
    </p:spTree>
    <p:extLst>
      <p:ext uri="{BB962C8B-B14F-4D97-AF65-F5344CB8AC3E}">
        <p14:creationId xmlns:p14="http://schemas.microsoft.com/office/powerpoint/2010/main" val="4273120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1BBCA-8E94-4A6C-8419-5ABDC6AA8803}"/>
              </a:ext>
            </a:extLst>
          </p:cNvPr>
          <p:cNvSpPr>
            <a:spLocks noGrp="1"/>
          </p:cNvSpPr>
          <p:nvPr>
            <p:ph type="title"/>
          </p:nvPr>
        </p:nvSpPr>
        <p:spPr/>
        <p:txBody>
          <a:bodyPr/>
          <a:lstStyle/>
          <a:p>
            <a:r>
              <a:rPr lang="en-US" dirty="0"/>
              <a:t>Past and Current Spending</a:t>
            </a:r>
          </a:p>
        </p:txBody>
      </p:sp>
      <p:graphicFrame>
        <p:nvGraphicFramePr>
          <p:cNvPr id="3" name="Object 2">
            <a:extLst>
              <a:ext uri="{FF2B5EF4-FFF2-40B4-BE49-F238E27FC236}">
                <a16:creationId xmlns:a16="http://schemas.microsoft.com/office/drawing/2014/main" id="{6284A0AF-C86B-4FF2-BD31-A09535DAD7A8}"/>
              </a:ext>
            </a:extLst>
          </p:cNvPr>
          <p:cNvGraphicFramePr>
            <a:graphicFrameLocks noChangeAspect="1"/>
          </p:cNvGraphicFramePr>
          <p:nvPr>
            <p:extLst>
              <p:ext uri="{D42A27DB-BD31-4B8C-83A1-F6EECF244321}">
                <p14:modId xmlns:p14="http://schemas.microsoft.com/office/powerpoint/2010/main" val="1342986429"/>
              </p:ext>
            </p:extLst>
          </p:nvPr>
        </p:nvGraphicFramePr>
        <p:xfrm>
          <a:off x="977900" y="2019300"/>
          <a:ext cx="10071099" cy="4140199"/>
        </p:xfrm>
        <a:graphic>
          <a:graphicData uri="http://schemas.openxmlformats.org/presentationml/2006/ole">
            <mc:AlternateContent xmlns:mc="http://schemas.openxmlformats.org/markup-compatibility/2006">
              <mc:Choice xmlns:v="urn:schemas-microsoft-com:vml" Requires="v">
                <p:oleObj spid="_x0000_s20487" name="Worksheet" r:id="rId3" imgW="3114723" imgH="1905014" progId="Excel.Sheet.12">
                  <p:embed/>
                </p:oleObj>
              </mc:Choice>
              <mc:Fallback>
                <p:oleObj name="Worksheet" r:id="rId3" imgW="3114723" imgH="1905014" progId="Excel.Sheet.12">
                  <p:embed/>
                  <p:pic>
                    <p:nvPicPr>
                      <p:cNvPr id="0" name=""/>
                      <p:cNvPicPr/>
                      <p:nvPr/>
                    </p:nvPicPr>
                    <p:blipFill>
                      <a:blip r:embed="rId4"/>
                      <a:stretch>
                        <a:fillRect/>
                      </a:stretch>
                    </p:blipFill>
                    <p:spPr>
                      <a:xfrm>
                        <a:off x="977900" y="2019300"/>
                        <a:ext cx="10071099" cy="4140199"/>
                      </a:xfrm>
                      <a:prstGeom prst="rect">
                        <a:avLst/>
                      </a:prstGeom>
                    </p:spPr>
                  </p:pic>
                </p:oleObj>
              </mc:Fallback>
            </mc:AlternateContent>
          </a:graphicData>
        </a:graphic>
      </p:graphicFrame>
    </p:spTree>
    <p:extLst>
      <p:ext uri="{BB962C8B-B14F-4D97-AF65-F5344CB8AC3E}">
        <p14:creationId xmlns:p14="http://schemas.microsoft.com/office/powerpoint/2010/main" val="1070727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2640-36E5-4CAC-A63B-F32A8B0505E8}"/>
              </a:ext>
            </a:extLst>
          </p:cNvPr>
          <p:cNvSpPr>
            <a:spLocks noGrp="1"/>
          </p:cNvSpPr>
          <p:nvPr>
            <p:ph type="title"/>
          </p:nvPr>
        </p:nvSpPr>
        <p:spPr/>
        <p:txBody>
          <a:bodyPr/>
          <a:lstStyle/>
          <a:p>
            <a:r>
              <a:rPr lang="en-US" dirty="0"/>
              <a:t>Deficit Spending and Percent Carry-Over</a:t>
            </a:r>
          </a:p>
        </p:txBody>
      </p:sp>
      <p:graphicFrame>
        <p:nvGraphicFramePr>
          <p:cNvPr id="3" name="Object 2">
            <a:extLst>
              <a:ext uri="{FF2B5EF4-FFF2-40B4-BE49-F238E27FC236}">
                <a16:creationId xmlns:a16="http://schemas.microsoft.com/office/drawing/2014/main" id="{309E37AD-4340-449D-9EA9-03ABBCEC94F3}"/>
              </a:ext>
            </a:extLst>
          </p:cNvPr>
          <p:cNvGraphicFramePr>
            <a:graphicFrameLocks noChangeAspect="1"/>
          </p:cNvGraphicFramePr>
          <p:nvPr>
            <p:extLst>
              <p:ext uri="{D42A27DB-BD31-4B8C-83A1-F6EECF244321}">
                <p14:modId xmlns:p14="http://schemas.microsoft.com/office/powerpoint/2010/main" val="1632049463"/>
              </p:ext>
            </p:extLst>
          </p:nvPr>
        </p:nvGraphicFramePr>
        <p:xfrm>
          <a:off x="838200" y="1690688"/>
          <a:ext cx="10363200" cy="4672012"/>
        </p:xfrm>
        <a:graphic>
          <a:graphicData uri="http://schemas.openxmlformats.org/presentationml/2006/ole">
            <mc:AlternateContent xmlns:mc="http://schemas.openxmlformats.org/markup-compatibility/2006">
              <mc:Choice xmlns:v="urn:schemas-microsoft-com:vml" Requires="v">
                <p:oleObj spid="_x0000_s21510" name="Worksheet" r:id="rId3" imgW="3086292" imgH="2085804" progId="Excel.Sheet.12">
                  <p:embed/>
                </p:oleObj>
              </mc:Choice>
              <mc:Fallback>
                <p:oleObj name="Worksheet" r:id="rId3" imgW="3086292" imgH="2085804" progId="Excel.Sheet.12">
                  <p:embed/>
                  <p:pic>
                    <p:nvPicPr>
                      <p:cNvPr id="0" name=""/>
                      <p:cNvPicPr/>
                      <p:nvPr/>
                    </p:nvPicPr>
                    <p:blipFill>
                      <a:blip r:embed="rId4"/>
                      <a:stretch>
                        <a:fillRect/>
                      </a:stretch>
                    </p:blipFill>
                    <p:spPr>
                      <a:xfrm>
                        <a:off x="838200" y="1690688"/>
                        <a:ext cx="10363200" cy="4672012"/>
                      </a:xfrm>
                      <a:prstGeom prst="rect">
                        <a:avLst/>
                      </a:prstGeom>
                    </p:spPr>
                  </p:pic>
                </p:oleObj>
              </mc:Fallback>
            </mc:AlternateContent>
          </a:graphicData>
        </a:graphic>
      </p:graphicFrame>
    </p:spTree>
    <p:extLst>
      <p:ext uri="{BB962C8B-B14F-4D97-AF65-F5344CB8AC3E}">
        <p14:creationId xmlns:p14="http://schemas.microsoft.com/office/powerpoint/2010/main" val="3238703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State Law and percentage carry over.</a:t>
            </a:r>
          </a:p>
        </p:txBody>
      </p:sp>
      <p:sp>
        <p:nvSpPr>
          <p:cNvPr id="3" name="Content Placeholder 2"/>
          <p:cNvSpPr>
            <a:spLocks noGrp="1"/>
          </p:cNvSpPr>
          <p:nvPr>
            <p:ph idx="1"/>
          </p:nvPr>
        </p:nvSpPr>
        <p:spPr/>
        <p:txBody>
          <a:bodyPr/>
          <a:lstStyle/>
          <a:p>
            <a:r>
              <a:rPr lang="en-US" dirty="0"/>
              <a:t>North Dakota Century code states that a school may carry- over 35% of General Fund expenditures + $50,000.</a:t>
            </a:r>
          </a:p>
          <a:p>
            <a:r>
              <a:rPr lang="en-US" dirty="0"/>
              <a:t>A 30% carry-over is what I strive for.  We finally met that goal after last year. (2020-2021)</a:t>
            </a:r>
          </a:p>
        </p:txBody>
      </p:sp>
    </p:spTree>
    <p:extLst>
      <p:ext uri="{BB962C8B-B14F-4D97-AF65-F5344CB8AC3E}">
        <p14:creationId xmlns:p14="http://schemas.microsoft.com/office/powerpoint/2010/main" val="708256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9C932-9DE4-4591-BCAD-53603FE72BAB}"/>
              </a:ext>
            </a:extLst>
          </p:cNvPr>
          <p:cNvSpPr>
            <a:spLocks noGrp="1"/>
          </p:cNvSpPr>
          <p:nvPr>
            <p:ph type="title"/>
          </p:nvPr>
        </p:nvSpPr>
        <p:spPr/>
        <p:txBody>
          <a:bodyPr/>
          <a:lstStyle/>
          <a:p>
            <a:r>
              <a:rPr lang="en-US" dirty="0"/>
              <a:t>Mills Allowed vs. Milled Levied</a:t>
            </a:r>
          </a:p>
        </p:txBody>
      </p:sp>
      <p:graphicFrame>
        <p:nvGraphicFramePr>
          <p:cNvPr id="3" name="Object 2">
            <a:extLst>
              <a:ext uri="{FF2B5EF4-FFF2-40B4-BE49-F238E27FC236}">
                <a16:creationId xmlns:a16="http://schemas.microsoft.com/office/drawing/2014/main" id="{B1AC87CF-50CB-4620-AB4E-6FBD6A0AB15C}"/>
              </a:ext>
            </a:extLst>
          </p:cNvPr>
          <p:cNvGraphicFramePr>
            <a:graphicFrameLocks noChangeAspect="1"/>
          </p:cNvGraphicFramePr>
          <p:nvPr>
            <p:extLst>
              <p:ext uri="{D42A27DB-BD31-4B8C-83A1-F6EECF244321}">
                <p14:modId xmlns:p14="http://schemas.microsoft.com/office/powerpoint/2010/main" val="2904809306"/>
              </p:ext>
            </p:extLst>
          </p:nvPr>
        </p:nvGraphicFramePr>
        <p:xfrm>
          <a:off x="723900" y="1930400"/>
          <a:ext cx="10820399" cy="4711700"/>
        </p:xfrm>
        <a:graphic>
          <a:graphicData uri="http://schemas.openxmlformats.org/presentationml/2006/ole">
            <mc:AlternateContent xmlns:mc="http://schemas.openxmlformats.org/markup-compatibility/2006">
              <mc:Choice xmlns:v="urn:schemas-microsoft-com:vml" Requires="v">
                <p:oleObj spid="_x0000_s22534" name="Worksheet" r:id="rId3" imgW="2581451" imgH="1152681" progId="Excel.Sheet.12">
                  <p:embed/>
                </p:oleObj>
              </mc:Choice>
              <mc:Fallback>
                <p:oleObj name="Worksheet" r:id="rId3" imgW="2581451" imgH="1152681" progId="Excel.Sheet.12">
                  <p:embed/>
                  <p:pic>
                    <p:nvPicPr>
                      <p:cNvPr id="0" name=""/>
                      <p:cNvPicPr/>
                      <p:nvPr/>
                    </p:nvPicPr>
                    <p:blipFill>
                      <a:blip r:embed="rId4"/>
                      <a:stretch>
                        <a:fillRect/>
                      </a:stretch>
                    </p:blipFill>
                    <p:spPr>
                      <a:xfrm>
                        <a:off x="723900" y="1930400"/>
                        <a:ext cx="10820399" cy="4711700"/>
                      </a:xfrm>
                      <a:prstGeom prst="rect">
                        <a:avLst/>
                      </a:prstGeom>
                    </p:spPr>
                  </p:pic>
                </p:oleObj>
              </mc:Fallback>
            </mc:AlternateContent>
          </a:graphicData>
        </a:graphic>
      </p:graphicFrame>
    </p:spTree>
    <p:extLst>
      <p:ext uri="{BB962C8B-B14F-4D97-AF65-F5344CB8AC3E}">
        <p14:creationId xmlns:p14="http://schemas.microsoft.com/office/powerpoint/2010/main" val="3051878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Munich Public Schools is Levying $285,120 less than the legal limit.</a:t>
            </a:r>
          </a:p>
          <a:p>
            <a:r>
              <a:rPr lang="en-US" dirty="0"/>
              <a:t>This number includes possible Levies on Building Fund.  If that is taken out of the equation, Munich Public Schools is levying $206,430 less for general education expenses as allowed by law.</a:t>
            </a:r>
          </a:p>
          <a:p>
            <a:endParaRPr lang="en-US" dirty="0"/>
          </a:p>
        </p:txBody>
      </p:sp>
    </p:spTree>
    <p:extLst>
      <p:ext uri="{BB962C8B-B14F-4D97-AF65-F5344CB8AC3E}">
        <p14:creationId xmlns:p14="http://schemas.microsoft.com/office/powerpoint/2010/main" val="35688670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2655</TotalTime>
  <Words>549</Words>
  <Application>Microsoft Office PowerPoint</Application>
  <PresentationFormat>Widescreen</PresentationFormat>
  <Paragraphs>35</Paragraphs>
  <Slides>18</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4" baseType="lpstr">
      <vt:lpstr>Arial</vt:lpstr>
      <vt:lpstr>Calibri</vt:lpstr>
      <vt:lpstr>Calibri Light</vt:lpstr>
      <vt:lpstr>Office Theme</vt:lpstr>
      <vt:lpstr>Worksheet</vt:lpstr>
      <vt:lpstr>Microsoft Excel Worksheet</vt:lpstr>
      <vt:lpstr>Munich Public Schools</vt:lpstr>
      <vt:lpstr>What is the Purpose of this meeting?</vt:lpstr>
      <vt:lpstr>Background of Munich Property Taxes</vt:lpstr>
      <vt:lpstr>Compare 2020-2021 to 2021-2022</vt:lpstr>
      <vt:lpstr>Past and Current Spending</vt:lpstr>
      <vt:lpstr>Deficit Spending and Percent Carry-Over</vt:lpstr>
      <vt:lpstr>State Law and percentage carry over.</vt:lpstr>
      <vt:lpstr>Mills Allowed vs. Milled Levied</vt:lpstr>
      <vt:lpstr>PowerPoint Presentation</vt:lpstr>
      <vt:lpstr>How do we compare?</vt:lpstr>
      <vt:lpstr>Last Year’s Data</vt:lpstr>
      <vt:lpstr> What does this mean for me?</vt:lpstr>
      <vt:lpstr>Transition Minimums</vt:lpstr>
      <vt:lpstr>PowerPoint Presentation</vt:lpstr>
      <vt:lpstr>2020-2021 Funding</vt:lpstr>
      <vt:lpstr>2021-2022 Funding</vt:lpstr>
      <vt:lpstr>Affect of Transition minimums on our funding</vt:lpstr>
      <vt:lpstr>Conclusion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Munich Public Schools</dc:title>
  <dc:creator>Robert Bubach</dc:creator>
  <cp:lastModifiedBy>Robert Bubach</cp:lastModifiedBy>
  <cp:revision>40</cp:revision>
  <cp:lastPrinted>2018-09-11T20:32:10Z</cp:lastPrinted>
  <dcterms:created xsi:type="dcterms:W3CDTF">2018-09-05T18:50:25Z</dcterms:created>
  <dcterms:modified xsi:type="dcterms:W3CDTF">2021-09-13T20:15:55Z</dcterms:modified>
</cp:coreProperties>
</file>