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3"/>
  </p:notesMasterIdLst>
  <p:sldIdLst>
    <p:sldId id="256" r:id="rId2"/>
    <p:sldId id="287" r:id="rId3"/>
    <p:sldId id="315" r:id="rId4"/>
    <p:sldId id="345" r:id="rId5"/>
    <p:sldId id="299" r:id="rId6"/>
    <p:sldId id="333" r:id="rId7"/>
    <p:sldId id="334" r:id="rId8"/>
    <p:sldId id="335" r:id="rId9"/>
    <p:sldId id="350" r:id="rId10"/>
    <p:sldId id="346" r:id="rId11"/>
    <p:sldId id="351" r:id="rId12"/>
    <p:sldId id="348" r:id="rId13"/>
    <p:sldId id="272" r:id="rId14"/>
    <p:sldId id="273" r:id="rId15"/>
    <p:sldId id="318" r:id="rId16"/>
    <p:sldId id="279" r:id="rId17"/>
    <p:sldId id="321" r:id="rId18"/>
    <p:sldId id="280" r:id="rId19"/>
    <p:sldId id="344" r:id="rId20"/>
    <p:sldId id="349" r:id="rId21"/>
    <p:sldId id="285" r:id="rId2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4660"/>
  </p:normalViewPr>
  <p:slideViewPr>
    <p:cSldViewPr>
      <p:cViewPr varScale="1">
        <p:scale>
          <a:sx n="108" d="100"/>
          <a:sy n="108" d="100"/>
        </p:scale>
        <p:origin x="174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1" cy="461804"/>
          </a:xfrm>
          <a:prstGeom prst="rect">
            <a:avLst/>
          </a:prstGeom>
        </p:spPr>
        <p:txBody>
          <a:bodyPr vert="horz" lIns="92475" tIns="46238" rIns="92475" bIns="46238" rtlCol="0"/>
          <a:lstStyle>
            <a:lvl1pPr algn="l">
              <a:defRPr sz="1200"/>
            </a:lvl1pPr>
          </a:lstStyle>
          <a:p>
            <a:endParaRPr lang="en-US"/>
          </a:p>
        </p:txBody>
      </p:sp>
      <p:sp>
        <p:nvSpPr>
          <p:cNvPr id="3" name="Date Placeholder 2"/>
          <p:cNvSpPr>
            <a:spLocks noGrp="1"/>
          </p:cNvSpPr>
          <p:nvPr>
            <p:ph type="dt" idx="1"/>
          </p:nvPr>
        </p:nvSpPr>
        <p:spPr>
          <a:xfrm>
            <a:off x="3970938" y="0"/>
            <a:ext cx="3037841" cy="461804"/>
          </a:xfrm>
          <a:prstGeom prst="rect">
            <a:avLst/>
          </a:prstGeom>
        </p:spPr>
        <p:txBody>
          <a:bodyPr vert="horz" lIns="92475" tIns="46238" rIns="92475" bIns="46238" rtlCol="0"/>
          <a:lstStyle>
            <a:lvl1pPr algn="r">
              <a:defRPr sz="1200"/>
            </a:lvl1pPr>
          </a:lstStyle>
          <a:p>
            <a:fld id="{7522CE4B-E14F-48E1-B63A-913E000CB095}" type="datetimeFigureOut">
              <a:rPr lang="en-US" smtClean="0"/>
              <a:pPr/>
              <a:t>4/11/2022</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475" tIns="46238" rIns="92475" bIns="46238" rtlCol="0" anchor="ctr"/>
          <a:lstStyle/>
          <a:p>
            <a:endParaRPr lang="en-US"/>
          </a:p>
        </p:txBody>
      </p:sp>
      <p:sp>
        <p:nvSpPr>
          <p:cNvPr id="5" name="Notes Placeholder 4"/>
          <p:cNvSpPr>
            <a:spLocks noGrp="1"/>
          </p:cNvSpPr>
          <p:nvPr>
            <p:ph type="body" sz="quarter" idx="3"/>
          </p:nvPr>
        </p:nvSpPr>
        <p:spPr>
          <a:xfrm>
            <a:off x="701041" y="4387136"/>
            <a:ext cx="5608320" cy="4156234"/>
          </a:xfrm>
          <a:prstGeom prst="rect">
            <a:avLst/>
          </a:prstGeom>
        </p:spPr>
        <p:txBody>
          <a:bodyPr vert="horz" lIns="92475" tIns="46238" rIns="92475" bIns="4623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1" cy="461804"/>
          </a:xfrm>
          <a:prstGeom prst="rect">
            <a:avLst/>
          </a:prstGeom>
        </p:spPr>
        <p:txBody>
          <a:bodyPr vert="horz" lIns="92475" tIns="46238" rIns="92475" bIns="4623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1" cy="461804"/>
          </a:xfrm>
          <a:prstGeom prst="rect">
            <a:avLst/>
          </a:prstGeom>
        </p:spPr>
        <p:txBody>
          <a:bodyPr vert="horz" lIns="92475" tIns="46238" rIns="92475" bIns="46238" rtlCol="0" anchor="b"/>
          <a:lstStyle>
            <a:lvl1pPr algn="r">
              <a:defRPr sz="1200"/>
            </a:lvl1pPr>
          </a:lstStyle>
          <a:p>
            <a:fld id="{22B377B4-1E22-4687-A47A-CB3673A8FD7C}" type="slidenum">
              <a:rPr lang="en-US" smtClean="0"/>
              <a:pPr/>
              <a:t>‹#›</a:t>
            </a:fld>
            <a:endParaRPr lang="en-US"/>
          </a:p>
        </p:txBody>
      </p:sp>
    </p:spTree>
    <p:extLst>
      <p:ext uri="{BB962C8B-B14F-4D97-AF65-F5344CB8AC3E}">
        <p14:creationId xmlns:p14="http://schemas.microsoft.com/office/powerpoint/2010/main" val="29375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26AD9BC-FE10-43AE-AA91-34EB586EAD28}" type="datetimeFigureOut">
              <a:rPr lang="en-US" smtClean="0"/>
              <a:pPr/>
              <a:t>4/11/2022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6397FB8-FC99-49F4-BB67-A3E7DCE47DE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26AD9BC-FE10-43AE-AA91-34EB586EAD28}" type="datetimeFigureOut">
              <a:rPr lang="en-US" smtClean="0"/>
              <a:pPr/>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97FB8-FC99-49F4-BB67-A3E7DCE47D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26AD9BC-FE10-43AE-AA91-34EB586EAD28}" type="datetimeFigureOut">
              <a:rPr lang="en-US" smtClean="0"/>
              <a:pPr/>
              <a:t>4/11/2022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6397FB8-FC99-49F4-BB67-A3E7DCE47DE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526AD9BC-FE10-43AE-AA91-34EB586EAD28}" type="datetimeFigureOut">
              <a:rPr lang="en-US" smtClean="0"/>
              <a:pPr/>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6397FB8-FC99-49F4-BB67-A3E7DCE47DE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526AD9BC-FE10-43AE-AA91-34EB586EAD28}" type="datetimeFigureOut">
              <a:rPr lang="en-US" smtClean="0"/>
              <a:pPr/>
              <a:t>4/11/2022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6397FB8-FC99-49F4-BB67-A3E7DCE47DE6}"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526AD9BC-FE10-43AE-AA91-34EB586EAD28}" type="datetimeFigureOut">
              <a:rPr lang="en-US" smtClean="0"/>
              <a:pPr/>
              <a:t>4/11/2022</a:t>
            </a:fld>
            <a:endParaRPr lang="en-US"/>
          </a:p>
        </p:txBody>
      </p:sp>
      <p:sp>
        <p:nvSpPr>
          <p:cNvPr id="10" name="Slide Number Placeholder 9"/>
          <p:cNvSpPr>
            <a:spLocks noGrp="1"/>
          </p:cNvSpPr>
          <p:nvPr>
            <p:ph type="sldNum" sz="quarter" idx="16"/>
          </p:nvPr>
        </p:nvSpPr>
        <p:spPr/>
        <p:txBody>
          <a:bodyPr rtlCol="0"/>
          <a:lstStyle/>
          <a:p>
            <a:fld id="{86397FB8-FC99-49F4-BB67-A3E7DCE47DE6}"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526AD9BC-FE10-43AE-AA91-34EB586EAD28}" type="datetimeFigureOut">
              <a:rPr lang="en-US" smtClean="0"/>
              <a:pPr/>
              <a:t>4/11/2022</a:t>
            </a:fld>
            <a:endParaRPr lang="en-US"/>
          </a:p>
        </p:txBody>
      </p:sp>
      <p:sp>
        <p:nvSpPr>
          <p:cNvPr id="12" name="Slide Number Placeholder 11"/>
          <p:cNvSpPr>
            <a:spLocks noGrp="1"/>
          </p:cNvSpPr>
          <p:nvPr>
            <p:ph type="sldNum" sz="quarter" idx="16"/>
          </p:nvPr>
        </p:nvSpPr>
        <p:spPr/>
        <p:txBody>
          <a:bodyPr rtlCol="0"/>
          <a:lstStyle/>
          <a:p>
            <a:fld id="{86397FB8-FC99-49F4-BB67-A3E7DCE47DE6}"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26AD9BC-FE10-43AE-AA91-34EB586EAD28}" type="datetimeFigureOut">
              <a:rPr lang="en-US" smtClean="0"/>
              <a:pPr/>
              <a:t>4/11/2022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6397FB8-FC99-49F4-BB67-A3E7DCE47DE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6AD9BC-FE10-43AE-AA91-34EB586EAD28}" type="datetimeFigureOut">
              <a:rPr lang="en-US" smtClean="0"/>
              <a:pPr/>
              <a:t>4/11/2022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6397FB8-FC99-49F4-BB67-A3E7DCE47D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526AD9BC-FE10-43AE-AA91-34EB586EAD28}" type="datetimeFigureOut">
              <a:rPr lang="en-US" smtClean="0"/>
              <a:pPr/>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6397FB8-FC99-49F4-BB67-A3E7DCE47DE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526AD9BC-FE10-43AE-AA91-34EB586EAD28}" type="datetimeFigureOut">
              <a:rPr lang="en-US" smtClean="0"/>
              <a:pPr/>
              <a:t>4/11/2022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6397FB8-FC99-49F4-BB67-A3E7DCE47DE6}"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26AD9BC-FE10-43AE-AA91-34EB586EAD28}" type="datetimeFigureOut">
              <a:rPr lang="en-US" smtClean="0"/>
              <a:pPr/>
              <a:t>4/11/2022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6397FB8-FC99-49F4-BB67-A3E7DCE47D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Munich School District #19</a:t>
            </a:r>
          </a:p>
        </p:txBody>
      </p:sp>
      <p:sp>
        <p:nvSpPr>
          <p:cNvPr id="3" name="Subtitle 2"/>
          <p:cNvSpPr>
            <a:spLocks noGrp="1"/>
          </p:cNvSpPr>
          <p:nvPr>
            <p:ph type="subTitle" idx="1"/>
          </p:nvPr>
        </p:nvSpPr>
        <p:spPr/>
        <p:txBody>
          <a:bodyPr>
            <a:normAutofit fontScale="77500" lnSpcReduction="20000"/>
          </a:bodyPr>
          <a:lstStyle/>
          <a:p>
            <a:r>
              <a:rPr lang="en-US" dirty="0"/>
              <a:t>Long Term Demographic Plan</a:t>
            </a:r>
          </a:p>
          <a:p>
            <a:r>
              <a:rPr lang="en-US" dirty="0"/>
              <a:t>March 8, 2022     NDCC 15.1-07-26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60880-5683-4F5A-9360-AAE8F5C92DDD}"/>
              </a:ext>
            </a:extLst>
          </p:cNvPr>
          <p:cNvSpPr>
            <a:spLocks noGrp="1"/>
          </p:cNvSpPr>
          <p:nvPr>
            <p:ph type="title"/>
          </p:nvPr>
        </p:nvSpPr>
        <p:spPr/>
        <p:txBody>
          <a:bodyPr/>
          <a:lstStyle/>
          <a:p>
            <a:r>
              <a:rPr lang="en-US" dirty="0"/>
              <a:t>Enrollment 2010-2027</a:t>
            </a:r>
          </a:p>
        </p:txBody>
      </p:sp>
      <p:pic>
        <p:nvPicPr>
          <p:cNvPr id="3" name="Picture 2">
            <a:extLst>
              <a:ext uri="{FF2B5EF4-FFF2-40B4-BE49-F238E27FC236}">
                <a16:creationId xmlns:a16="http://schemas.microsoft.com/office/drawing/2014/main" id="{70BADE49-7B00-4F27-93DA-A232E84AF6C8}"/>
              </a:ext>
            </a:extLst>
          </p:cNvPr>
          <p:cNvPicPr>
            <a:picLocks noChangeAspect="1"/>
          </p:cNvPicPr>
          <p:nvPr/>
        </p:nvPicPr>
        <p:blipFill>
          <a:blip r:embed="rId2"/>
          <a:stretch>
            <a:fillRect/>
          </a:stretch>
        </p:blipFill>
        <p:spPr>
          <a:xfrm>
            <a:off x="609600" y="1800224"/>
            <a:ext cx="7924800" cy="4371975"/>
          </a:xfrm>
          <a:prstGeom prst="rect">
            <a:avLst/>
          </a:prstGeom>
        </p:spPr>
      </p:pic>
    </p:spTree>
    <p:extLst>
      <p:ext uri="{BB962C8B-B14F-4D97-AF65-F5344CB8AC3E}">
        <p14:creationId xmlns:p14="http://schemas.microsoft.com/office/powerpoint/2010/main" val="2320914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71C40-404B-4D48-BECB-8B9E656D3ADD}"/>
              </a:ext>
            </a:extLst>
          </p:cNvPr>
          <p:cNvSpPr>
            <a:spLocks noGrp="1"/>
          </p:cNvSpPr>
          <p:nvPr>
            <p:ph type="title"/>
          </p:nvPr>
        </p:nvSpPr>
        <p:spPr/>
        <p:txBody>
          <a:bodyPr/>
          <a:lstStyle/>
          <a:p>
            <a:r>
              <a:rPr lang="en-US" dirty="0"/>
              <a:t>Enrollment and Staffing Projections</a:t>
            </a:r>
          </a:p>
        </p:txBody>
      </p:sp>
      <p:sp>
        <p:nvSpPr>
          <p:cNvPr id="3" name="Content Placeholder 2">
            <a:extLst>
              <a:ext uri="{FF2B5EF4-FFF2-40B4-BE49-F238E27FC236}">
                <a16:creationId xmlns:a16="http://schemas.microsoft.com/office/drawing/2014/main" id="{65D87516-D7E8-4AAA-87A0-22427BC6CD38}"/>
              </a:ext>
            </a:extLst>
          </p:cNvPr>
          <p:cNvSpPr>
            <a:spLocks noGrp="1"/>
          </p:cNvSpPr>
          <p:nvPr>
            <p:ph sz="quarter" idx="1"/>
          </p:nvPr>
        </p:nvSpPr>
        <p:spPr/>
        <p:txBody>
          <a:bodyPr/>
          <a:lstStyle/>
          <a:p>
            <a:endParaRPr lang="en-US" dirty="0"/>
          </a:p>
        </p:txBody>
      </p:sp>
      <p:graphicFrame>
        <p:nvGraphicFramePr>
          <p:cNvPr id="7" name="Object 6">
            <a:extLst>
              <a:ext uri="{FF2B5EF4-FFF2-40B4-BE49-F238E27FC236}">
                <a16:creationId xmlns:a16="http://schemas.microsoft.com/office/drawing/2014/main" id="{398ECBFB-D3BD-4E38-98C4-192116F4EA44}"/>
              </a:ext>
            </a:extLst>
          </p:cNvPr>
          <p:cNvGraphicFramePr>
            <a:graphicFrameLocks noChangeAspect="1"/>
          </p:cNvGraphicFramePr>
          <p:nvPr>
            <p:extLst>
              <p:ext uri="{D42A27DB-BD31-4B8C-83A1-F6EECF244321}">
                <p14:modId xmlns:p14="http://schemas.microsoft.com/office/powerpoint/2010/main" val="3842995689"/>
              </p:ext>
            </p:extLst>
          </p:nvPr>
        </p:nvGraphicFramePr>
        <p:xfrm>
          <a:off x="612648" y="1600200"/>
          <a:ext cx="8302752" cy="4343400"/>
        </p:xfrm>
        <a:graphic>
          <a:graphicData uri="http://schemas.openxmlformats.org/presentationml/2006/ole">
            <mc:AlternateContent xmlns:mc="http://schemas.openxmlformats.org/markup-compatibility/2006">
              <mc:Choice xmlns:v="urn:schemas-microsoft-com:vml" Requires="v">
                <p:oleObj spid="_x0000_s4099" name="Worksheet" r:id="rId3" imgW="3409790" imgH="1152681" progId="Excel.Sheet.12">
                  <p:embed/>
                </p:oleObj>
              </mc:Choice>
              <mc:Fallback>
                <p:oleObj name="Worksheet" r:id="rId3" imgW="3409790" imgH="1152681" progId="Excel.Sheet.12">
                  <p:embed/>
                  <p:pic>
                    <p:nvPicPr>
                      <p:cNvPr id="0" name=""/>
                      <p:cNvPicPr/>
                      <p:nvPr/>
                    </p:nvPicPr>
                    <p:blipFill>
                      <a:blip r:embed="rId4"/>
                      <a:stretch>
                        <a:fillRect/>
                      </a:stretch>
                    </p:blipFill>
                    <p:spPr>
                      <a:xfrm>
                        <a:off x="612648" y="1600200"/>
                        <a:ext cx="8302752" cy="4343400"/>
                      </a:xfrm>
                      <a:prstGeom prst="rect">
                        <a:avLst/>
                      </a:prstGeom>
                    </p:spPr>
                  </p:pic>
                </p:oleObj>
              </mc:Fallback>
            </mc:AlternateContent>
          </a:graphicData>
        </a:graphic>
      </p:graphicFrame>
    </p:spTree>
    <p:extLst>
      <p:ext uri="{BB962C8B-B14F-4D97-AF65-F5344CB8AC3E}">
        <p14:creationId xmlns:p14="http://schemas.microsoft.com/office/powerpoint/2010/main" val="312511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A8168-6F85-4680-BD3D-08F9DDA40810}"/>
              </a:ext>
            </a:extLst>
          </p:cNvPr>
          <p:cNvSpPr>
            <a:spLocks noGrp="1"/>
          </p:cNvSpPr>
          <p:nvPr>
            <p:ph type="title"/>
          </p:nvPr>
        </p:nvSpPr>
        <p:spPr/>
        <p:txBody>
          <a:bodyPr/>
          <a:lstStyle/>
          <a:p>
            <a:r>
              <a:rPr lang="en-US" dirty="0"/>
              <a:t>Possible Changes in Staffing</a:t>
            </a:r>
          </a:p>
        </p:txBody>
      </p:sp>
      <p:sp>
        <p:nvSpPr>
          <p:cNvPr id="3" name="Content Placeholder 2">
            <a:extLst>
              <a:ext uri="{FF2B5EF4-FFF2-40B4-BE49-F238E27FC236}">
                <a16:creationId xmlns:a16="http://schemas.microsoft.com/office/drawing/2014/main" id="{09DD95CC-7B54-4D65-BBF8-ABEF4C73D896}"/>
              </a:ext>
            </a:extLst>
          </p:cNvPr>
          <p:cNvSpPr>
            <a:spLocks noGrp="1"/>
          </p:cNvSpPr>
          <p:nvPr>
            <p:ph sz="quarter" idx="1"/>
          </p:nvPr>
        </p:nvSpPr>
        <p:spPr/>
        <p:txBody>
          <a:bodyPr/>
          <a:lstStyle/>
          <a:p>
            <a:r>
              <a:rPr lang="en-US" dirty="0"/>
              <a:t>From the Previous Slide, in five years, our High School Population will be larger than it is now.  There is no anticipation of reduction of High Staff.</a:t>
            </a:r>
          </a:p>
          <a:p>
            <a:r>
              <a:rPr lang="en-US" dirty="0"/>
              <a:t>Also from the Previous Slide, elementary enrollment will be 46% less than current.  Of course, this is based on projections for students who are not yet enrolled in school.</a:t>
            </a:r>
          </a:p>
          <a:p>
            <a:r>
              <a:rPr lang="en-US" dirty="0"/>
              <a:t>There maybe a need to reduce elementary staff and have more combined grades. </a:t>
            </a:r>
          </a:p>
        </p:txBody>
      </p:sp>
    </p:spTree>
    <p:extLst>
      <p:ext uri="{BB962C8B-B14F-4D97-AF65-F5344CB8AC3E}">
        <p14:creationId xmlns:p14="http://schemas.microsoft.com/office/powerpoint/2010/main" val="2522040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Demographic Changes Affect Academic Programs                     </a:t>
            </a:r>
          </a:p>
        </p:txBody>
      </p:sp>
      <p:sp>
        <p:nvSpPr>
          <p:cNvPr id="3" name="Content Placeholder 2"/>
          <p:cNvSpPr>
            <a:spLocks noGrp="1"/>
          </p:cNvSpPr>
          <p:nvPr>
            <p:ph sz="quarter" idx="1"/>
          </p:nvPr>
        </p:nvSpPr>
        <p:spPr/>
        <p:txBody>
          <a:bodyPr>
            <a:normAutofit/>
          </a:bodyPr>
          <a:lstStyle/>
          <a:p>
            <a:pPr>
              <a:buNone/>
            </a:pPr>
            <a:r>
              <a:rPr lang="en-US" dirty="0"/>
              <a:t>   In the elementary, the challenge moving forward is to utilize our elementary resources to provide both the proper academic and social atmosphere for the classes if and when they come down to students of 2 or 3 in a class.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Demographic Changes Affect Academic Programs                  </a:t>
            </a:r>
          </a:p>
        </p:txBody>
      </p:sp>
      <p:sp>
        <p:nvSpPr>
          <p:cNvPr id="3" name="Content Placeholder 2"/>
          <p:cNvSpPr>
            <a:spLocks noGrp="1"/>
          </p:cNvSpPr>
          <p:nvPr>
            <p:ph sz="quarter" idx="1"/>
          </p:nvPr>
        </p:nvSpPr>
        <p:spPr/>
        <p:txBody>
          <a:bodyPr>
            <a:normAutofit/>
          </a:bodyPr>
          <a:lstStyle/>
          <a:p>
            <a:pPr>
              <a:buNone/>
            </a:pPr>
            <a:r>
              <a:rPr lang="en-US" dirty="0"/>
              <a:t>   An area of concern is to maintain “hands-on” opportunities.  Whether this be Vocational Education.  Agricultural education, or Technical Education.  If we lose our lone instructor in those areas, that will then be a challenge.  </a:t>
            </a:r>
          </a:p>
          <a:p>
            <a:pPr>
              <a:buNone/>
            </a:pPr>
            <a:r>
              <a:rPr lang="en-US" dirty="0"/>
              <a:t>   We are currently supporting a distance welding program, which is always an option. </a:t>
            </a:r>
          </a:p>
          <a:p>
            <a:pPr>
              <a:buNone/>
            </a:pPr>
            <a:r>
              <a:rPr lang="en-US" dirty="0"/>
              <a:t>   However, it is the philosophy of Munich Public School that in-person instruction is best.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r>
              <a:rPr lang="en-US" dirty="0"/>
              <a:t>For the </a:t>
            </a:r>
            <a:r>
              <a:rPr lang="en-US" dirty="0" err="1"/>
              <a:t>forseeable</a:t>
            </a:r>
            <a:r>
              <a:rPr lang="en-US" dirty="0"/>
              <a:t> future there will be no change in our extra-curricular offerings.  </a:t>
            </a:r>
          </a:p>
        </p:txBody>
      </p:sp>
      <p:sp>
        <p:nvSpPr>
          <p:cNvPr id="3" name="Title 2"/>
          <p:cNvSpPr>
            <a:spLocks noGrp="1"/>
          </p:cNvSpPr>
          <p:nvPr>
            <p:ph type="title"/>
          </p:nvPr>
        </p:nvSpPr>
        <p:spPr/>
        <p:txBody>
          <a:bodyPr/>
          <a:lstStyle/>
          <a:p>
            <a:r>
              <a:rPr lang="en-US" dirty="0"/>
              <a:t>Extracurricular</a:t>
            </a:r>
          </a:p>
        </p:txBody>
      </p:sp>
    </p:spTree>
    <p:extLst>
      <p:ext uri="{BB962C8B-B14F-4D97-AF65-F5344CB8AC3E}">
        <p14:creationId xmlns:p14="http://schemas.microsoft.com/office/powerpoint/2010/main" val="1380611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Demographic Changes Affect on Facility Needs and Utilization        (23)</a:t>
            </a:r>
          </a:p>
        </p:txBody>
      </p:sp>
      <p:sp>
        <p:nvSpPr>
          <p:cNvPr id="3" name="Content Placeholder 2"/>
          <p:cNvSpPr>
            <a:spLocks noGrp="1"/>
          </p:cNvSpPr>
          <p:nvPr>
            <p:ph sz="quarter" idx="1"/>
          </p:nvPr>
        </p:nvSpPr>
        <p:spPr/>
        <p:txBody>
          <a:bodyPr>
            <a:normAutofit/>
          </a:bodyPr>
          <a:lstStyle/>
          <a:p>
            <a:pPr>
              <a:buNone/>
            </a:pPr>
            <a:r>
              <a:rPr lang="en-US" dirty="0"/>
              <a:t>Due to decreased enrollment, classroom space has been changed to utilize our space as effectively as possible.</a:t>
            </a:r>
          </a:p>
          <a:p>
            <a:pPr>
              <a:buNone/>
            </a:pPr>
            <a:r>
              <a:rPr lang="en-US" dirty="0"/>
              <a:t>-In the elementary, a former classroom has been designated as a Science Lab.</a:t>
            </a:r>
          </a:p>
          <a:p>
            <a:pPr>
              <a:buNone/>
            </a:pPr>
            <a:r>
              <a:rPr lang="en-US" dirty="0"/>
              <a:t>-Former Office Space has been re-designated as a sensory room.</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Current and projected District Taxes in terms of Demographic Changes</a:t>
            </a:r>
          </a:p>
        </p:txBody>
      </p:sp>
      <p:sp>
        <p:nvSpPr>
          <p:cNvPr id="3" name="Title 2"/>
          <p:cNvSpPr>
            <a:spLocks noGrp="1"/>
          </p:cNvSpPr>
          <p:nvPr>
            <p:ph type="title"/>
          </p:nvPr>
        </p:nvSpPr>
        <p:spPr/>
        <p:txBody>
          <a:bodyPr/>
          <a:lstStyle/>
          <a:p>
            <a:r>
              <a:rPr lang="en-US" dirty="0"/>
              <a:t>District Taxes</a:t>
            </a:r>
          </a:p>
        </p:txBody>
      </p:sp>
    </p:spTree>
    <p:extLst>
      <p:ext uri="{BB962C8B-B14F-4D97-AF65-F5344CB8AC3E}">
        <p14:creationId xmlns:p14="http://schemas.microsoft.com/office/powerpoint/2010/main" val="592798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Demographic Changes Affect on District Tax Levies                      </a:t>
            </a:r>
          </a:p>
        </p:txBody>
      </p:sp>
      <p:sp>
        <p:nvSpPr>
          <p:cNvPr id="3" name="Content Placeholder 2"/>
          <p:cNvSpPr>
            <a:spLocks noGrp="1"/>
          </p:cNvSpPr>
          <p:nvPr>
            <p:ph sz="quarter" idx="1"/>
          </p:nvPr>
        </p:nvSpPr>
        <p:spPr/>
        <p:txBody>
          <a:bodyPr>
            <a:normAutofit/>
          </a:bodyPr>
          <a:lstStyle/>
          <a:p>
            <a:pPr>
              <a:buNone/>
            </a:pPr>
            <a:r>
              <a:rPr lang="en-US" dirty="0"/>
              <a:t>-As student enrollment falls, there is a loss of state foundation aid payments.  However, every two years, the Legislature does change its funding formula. </a:t>
            </a:r>
          </a:p>
          <a:p>
            <a:pPr>
              <a:buNone/>
            </a:pPr>
            <a:r>
              <a:rPr lang="en-US" dirty="0"/>
              <a:t>   Currently, Munich Public Schools is not Levying approximately $233,000 in local property taxes which could be levied without a special election.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Staffing Conclusion</a:t>
            </a:r>
          </a:p>
        </p:txBody>
      </p:sp>
      <p:sp>
        <p:nvSpPr>
          <p:cNvPr id="3" name="Content Placeholder 2"/>
          <p:cNvSpPr>
            <a:spLocks noGrp="1"/>
          </p:cNvSpPr>
          <p:nvPr>
            <p:ph sz="quarter" idx="1"/>
          </p:nvPr>
        </p:nvSpPr>
        <p:spPr/>
        <p:txBody>
          <a:bodyPr>
            <a:normAutofit fontScale="92500" lnSpcReduction="20000"/>
          </a:bodyPr>
          <a:lstStyle/>
          <a:p>
            <a:r>
              <a:rPr lang="en-US" dirty="0"/>
              <a:t>As this presentation has shown, Munich Public School District for the next five years is losing enrollment.  </a:t>
            </a:r>
          </a:p>
          <a:p>
            <a:r>
              <a:rPr lang="en-US" dirty="0"/>
              <a:t>It goes without saying that Projecting enrollment is difficult.  However, based on past enrollments of Munich, past staffing, and cost per pupil, at the current time, there does not appear to be a justification for any major staff reductions for the next 3 years.  If projections hold true, there maybe a need to reduce staff in five years.</a:t>
            </a:r>
          </a:p>
          <a:p>
            <a:r>
              <a:rPr lang="en-US" dirty="0"/>
              <a:t>That being said, if an opportunity arises through staff voluntary leaving, it may be advantageous to investigate not replacing staff that leave.</a:t>
            </a:r>
          </a:p>
          <a:p>
            <a:pPr marL="0" indent="0">
              <a:buNone/>
            </a:pPr>
            <a:endParaRPr lang="en-US" dirty="0"/>
          </a:p>
        </p:txBody>
      </p:sp>
    </p:spTree>
    <p:extLst>
      <p:ext uri="{BB962C8B-B14F-4D97-AF65-F5344CB8AC3E}">
        <p14:creationId xmlns:p14="http://schemas.microsoft.com/office/powerpoint/2010/main" val="1835784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Purpose of Presentation               </a:t>
            </a:r>
          </a:p>
        </p:txBody>
      </p:sp>
      <p:sp>
        <p:nvSpPr>
          <p:cNvPr id="3" name="Content Placeholder 2"/>
          <p:cNvSpPr>
            <a:spLocks noGrp="1"/>
          </p:cNvSpPr>
          <p:nvPr>
            <p:ph sz="quarter" idx="1"/>
          </p:nvPr>
        </p:nvSpPr>
        <p:spPr/>
        <p:txBody>
          <a:bodyPr>
            <a:normAutofit fontScale="55000" lnSpcReduction="20000"/>
          </a:bodyPr>
          <a:lstStyle/>
          <a:p>
            <a:pPr>
              <a:buNone/>
            </a:pPr>
            <a:r>
              <a:rPr lang="en-US" b="1" dirty="0"/>
              <a:t>15.1-07-26. School district demographics - Long-term planning process.</a:t>
            </a:r>
            <a:endParaRPr lang="en-US" dirty="0"/>
          </a:p>
          <a:p>
            <a:pPr>
              <a:buNone/>
            </a:pPr>
            <a:r>
              <a:rPr lang="en-US" dirty="0"/>
              <a:t>1. Between January first and June thirtieth of every even-numbered year, the board of</a:t>
            </a:r>
          </a:p>
          <a:p>
            <a:pPr>
              <a:buNone/>
            </a:pPr>
            <a:r>
              <a:rPr lang="en-US" dirty="0"/>
              <a:t>    each school district shall invite the public to participate in a planning process</a:t>
            </a:r>
          </a:p>
          <a:p>
            <a:pPr>
              <a:buNone/>
            </a:pPr>
            <a:r>
              <a:rPr lang="en-US" dirty="0"/>
              <a:t>    addressing the effects that demographics might have on the district in the ensuing</a:t>
            </a:r>
          </a:p>
          <a:p>
            <a:pPr>
              <a:buNone/>
            </a:pPr>
            <a:r>
              <a:rPr lang="en-US" dirty="0"/>
              <a:t>    three-year and five-year periods, and specifically addressing potential effects on:</a:t>
            </a:r>
          </a:p>
          <a:p>
            <a:pPr>
              <a:buNone/>
            </a:pPr>
            <a:endParaRPr lang="en-US" dirty="0"/>
          </a:p>
          <a:p>
            <a:pPr>
              <a:buNone/>
            </a:pPr>
            <a:r>
              <a:rPr lang="en-US" dirty="0"/>
              <a:t>a. Academic and extracurricular programs;</a:t>
            </a:r>
          </a:p>
          <a:p>
            <a:pPr>
              <a:buNone/>
            </a:pPr>
            <a:r>
              <a:rPr lang="en-US" dirty="0"/>
              <a:t>b. Instructional and administrative staffing;</a:t>
            </a:r>
          </a:p>
          <a:p>
            <a:pPr>
              <a:buNone/>
            </a:pPr>
            <a:r>
              <a:rPr lang="en-US" dirty="0"/>
              <a:t>c. Facility needs and utilization; and</a:t>
            </a:r>
          </a:p>
          <a:p>
            <a:pPr>
              <a:buNone/>
            </a:pPr>
            <a:r>
              <a:rPr lang="en-US" dirty="0"/>
              <a:t>d. District tax levies.</a:t>
            </a:r>
          </a:p>
          <a:p>
            <a:pPr>
              <a:buNone/>
            </a:pPr>
            <a:endParaRPr lang="en-US" dirty="0"/>
          </a:p>
          <a:p>
            <a:pPr>
              <a:buNone/>
            </a:pPr>
            <a:r>
              <a:rPr lang="en-US" dirty="0"/>
              <a:t>2. At the conclusion of the planning process, the board shall prepare a report, publish a</a:t>
            </a:r>
          </a:p>
          <a:p>
            <a:pPr>
              <a:buNone/>
            </a:pPr>
            <a:r>
              <a:rPr lang="en-US" dirty="0"/>
              <a:t>    notice in the official newspaper of the district indicating that the report is available, </a:t>
            </a:r>
          </a:p>
          <a:p>
            <a:pPr>
              <a:buNone/>
            </a:pPr>
            <a:r>
              <a:rPr lang="en-US" dirty="0"/>
              <a:t>    and make the report available upon request.  This is the beginning, and could be the end of </a:t>
            </a:r>
          </a:p>
          <a:p>
            <a:pPr>
              <a:buNone/>
            </a:pPr>
            <a:r>
              <a:rPr lang="en-US" dirty="0"/>
              <a:t>    the planning process.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6C2AC-D052-4B7F-85DF-30E336B1C1B7}"/>
              </a:ext>
            </a:extLst>
          </p:cNvPr>
          <p:cNvSpPr>
            <a:spLocks noGrp="1"/>
          </p:cNvSpPr>
          <p:nvPr>
            <p:ph type="title"/>
          </p:nvPr>
        </p:nvSpPr>
        <p:spPr/>
        <p:txBody>
          <a:bodyPr/>
          <a:lstStyle/>
          <a:p>
            <a:r>
              <a:rPr lang="en-US" dirty="0"/>
              <a:t>How long?</a:t>
            </a:r>
          </a:p>
        </p:txBody>
      </p:sp>
      <p:sp>
        <p:nvSpPr>
          <p:cNvPr id="3" name="Content Placeholder 2">
            <a:extLst>
              <a:ext uri="{FF2B5EF4-FFF2-40B4-BE49-F238E27FC236}">
                <a16:creationId xmlns:a16="http://schemas.microsoft.com/office/drawing/2014/main" id="{4E8FA0F9-EFEA-41A9-8CF3-1CAF27F374DD}"/>
              </a:ext>
            </a:extLst>
          </p:cNvPr>
          <p:cNvSpPr>
            <a:spLocks noGrp="1"/>
          </p:cNvSpPr>
          <p:nvPr>
            <p:ph sz="quarter" idx="1"/>
          </p:nvPr>
        </p:nvSpPr>
        <p:spPr/>
        <p:txBody>
          <a:bodyPr/>
          <a:lstStyle/>
          <a:p>
            <a:r>
              <a:rPr lang="en-US" dirty="0"/>
              <a:t>Finally, sometimes the question arises as to the projected longevity of Munich Public School.</a:t>
            </a:r>
          </a:p>
          <a:p>
            <a:r>
              <a:rPr lang="en-US" dirty="0"/>
              <a:t>To refer back to the first slides there are five schools in the state which continue to operate with less than half of Munich’s Current Enrollment.  </a:t>
            </a:r>
          </a:p>
          <a:p>
            <a:r>
              <a:rPr lang="en-US" dirty="0"/>
              <a:t>It is difficult to determine what will happen in the future, but the conclusion is that for the foreseeable future, Munich will continue.</a:t>
            </a:r>
          </a:p>
        </p:txBody>
      </p:sp>
    </p:spTree>
    <p:extLst>
      <p:ext uri="{BB962C8B-B14F-4D97-AF65-F5344CB8AC3E}">
        <p14:creationId xmlns:p14="http://schemas.microsoft.com/office/powerpoint/2010/main" val="1298478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END!!!                             </a:t>
            </a:r>
          </a:p>
        </p:txBody>
      </p:sp>
      <p:sp>
        <p:nvSpPr>
          <p:cNvPr id="3" name="Content Placeholder 2"/>
          <p:cNvSpPr>
            <a:spLocks noGrp="1"/>
          </p:cNvSpPr>
          <p:nvPr>
            <p:ph sz="quarter" idx="1"/>
          </p:nvPr>
        </p:nvSpPr>
        <p:spPr/>
        <p:txBody>
          <a:bodyPr/>
          <a:lstStyle/>
          <a:p>
            <a:r>
              <a:rPr lang="en-US" dirty="0"/>
              <a:t>Input???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Where are we Now???               </a:t>
            </a:r>
          </a:p>
        </p:txBody>
      </p:sp>
      <p:sp>
        <p:nvSpPr>
          <p:cNvPr id="3" name="Content Placeholder 2"/>
          <p:cNvSpPr>
            <a:spLocks noGrp="1"/>
          </p:cNvSpPr>
          <p:nvPr>
            <p:ph sz="quarter" idx="1"/>
          </p:nvPr>
        </p:nvSpPr>
        <p:spPr/>
        <p:txBody>
          <a:bodyPr/>
          <a:lstStyle/>
          <a:p>
            <a:r>
              <a:rPr lang="en-US" dirty="0"/>
              <a:t>Following Data is from the 2020-2022School year.</a:t>
            </a:r>
          </a:p>
        </p:txBody>
      </p:sp>
    </p:spTree>
    <p:extLst>
      <p:ext uri="{BB962C8B-B14F-4D97-AF65-F5344CB8AC3E}">
        <p14:creationId xmlns:p14="http://schemas.microsoft.com/office/powerpoint/2010/main" val="4268077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1AF9EE2-6A4E-4F23-A44A-F1B0994DF46E}"/>
              </a:ext>
            </a:extLst>
          </p:cNvPr>
          <p:cNvPicPr>
            <a:picLocks noChangeAspect="1"/>
          </p:cNvPicPr>
          <p:nvPr/>
        </p:nvPicPr>
        <p:blipFill>
          <a:blip r:embed="rId2"/>
          <a:stretch>
            <a:fillRect/>
          </a:stretch>
        </p:blipFill>
        <p:spPr>
          <a:xfrm>
            <a:off x="762000" y="228600"/>
            <a:ext cx="7772400" cy="6153150"/>
          </a:xfrm>
          <a:prstGeom prst="rect">
            <a:avLst/>
          </a:prstGeom>
        </p:spPr>
      </p:pic>
    </p:spTree>
    <p:extLst>
      <p:ext uri="{BB962C8B-B14F-4D97-AF65-F5344CB8AC3E}">
        <p14:creationId xmlns:p14="http://schemas.microsoft.com/office/powerpoint/2010/main" val="1556029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Ideal Student-Teacher Ratio</a:t>
            </a:r>
          </a:p>
        </p:txBody>
      </p:sp>
      <p:sp>
        <p:nvSpPr>
          <p:cNvPr id="3" name="Content Placeholder 2"/>
          <p:cNvSpPr>
            <a:spLocks noGrp="1"/>
          </p:cNvSpPr>
          <p:nvPr>
            <p:ph sz="quarter" idx="1"/>
          </p:nvPr>
        </p:nvSpPr>
        <p:spPr/>
        <p:txBody>
          <a:bodyPr/>
          <a:lstStyle/>
          <a:p>
            <a:r>
              <a:rPr lang="en-US" dirty="0"/>
              <a:t>Although this information is not on the previous slide, schools such as Devils Lake and Rugby have a student-teacher ratio of approximately 13:1.</a:t>
            </a:r>
          </a:p>
          <a:p>
            <a:r>
              <a:rPr lang="en-US" dirty="0"/>
              <a:t>What is ideal?  That is a hard question to answer.  </a:t>
            </a:r>
          </a:p>
        </p:txBody>
      </p:sp>
    </p:spTree>
    <p:extLst>
      <p:ext uri="{BB962C8B-B14F-4D97-AF65-F5344CB8AC3E}">
        <p14:creationId xmlns:p14="http://schemas.microsoft.com/office/powerpoint/2010/main" val="2220806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Academic Programs on Campus </a:t>
            </a:r>
            <a:br>
              <a:rPr lang="en-US" dirty="0"/>
            </a:br>
            <a:r>
              <a:rPr lang="en-US" dirty="0"/>
              <a:t>                (High School)</a:t>
            </a:r>
          </a:p>
        </p:txBody>
      </p:sp>
      <p:pic>
        <p:nvPicPr>
          <p:cNvPr id="6" name="Content Placeholder 5">
            <a:extLst>
              <a:ext uri="{FF2B5EF4-FFF2-40B4-BE49-F238E27FC236}">
                <a16:creationId xmlns:a16="http://schemas.microsoft.com/office/drawing/2014/main" id="{66237B4E-3D04-4BF9-B45D-37EA0EB4E480}"/>
              </a:ext>
            </a:extLst>
          </p:cNvPr>
          <p:cNvPicPr>
            <a:picLocks noGrp="1" noChangeAspect="1"/>
          </p:cNvPicPr>
          <p:nvPr>
            <p:ph sz="quarter" idx="1"/>
          </p:nvPr>
        </p:nvPicPr>
        <p:blipFill>
          <a:blip r:embed="rId2"/>
          <a:stretch>
            <a:fillRect/>
          </a:stretch>
        </p:blipFill>
        <p:spPr>
          <a:xfrm>
            <a:off x="457200" y="1676400"/>
            <a:ext cx="8153400" cy="4800599"/>
          </a:xfrm>
          <a:prstGeom prst="rect">
            <a:avLst/>
          </a:prstGeom>
        </p:spPr>
      </p:pic>
    </p:spTree>
    <p:extLst>
      <p:ext uri="{BB962C8B-B14F-4D97-AF65-F5344CB8AC3E}">
        <p14:creationId xmlns:p14="http://schemas.microsoft.com/office/powerpoint/2010/main" val="425700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Extra- and Co-Curricular Activities</a:t>
            </a:r>
          </a:p>
        </p:txBody>
      </p:sp>
      <p:pic>
        <p:nvPicPr>
          <p:cNvPr id="5" name="Content Placeholder 4">
            <a:extLst>
              <a:ext uri="{FF2B5EF4-FFF2-40B4-BE49-F238E27FC236}">
                <a16:creationId xmlns:a16="http://schemas.microsoft.com/office/drawing/2014/main" id="{B067D44D-270B-4932-8B60-39294C515417}"/>
              </a:ext>
            </a:extLst>
          </p:cNvPr>
          <p:cNvPicPr>
            <a:picLocks noGrp="1" noChangeAspect="1"/>
          </p:cNvPicPr>
          <p:nvPr>
            <p:ph sz="quarter" idx="1"/>
          </p:nvPr>
        </p:nvPicPr>
        <p:blipFill>
          <a:blip r:embed="rId2"/>
          <a:stretch>
            <a:fillRect/>
          </a:stretch>
        </p:blipFill>
        <p:spPr>
          <a:xfrm>
            <a:off x="612648" y="1676400"/>
            <a:ext cx="7312152" cy="4800600"/>
          </a:xfrm>
          <a:prstGeom prst="rect">
            <a:avLst/>
          </a:prstGeom>
        </p:spPr>
      </p:pic>
    </p:spTree>
    <p:extLst>
      <p:ext uri="{BB962C8B-B14F-4D97-AF65-F5344CB8AC3E}">
        <p14:creationId xmlns:p14="http://schemas.microsoft.com/office/powerpoint/2010/main" val="1825033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Like Size Schools </a:t>
            </a:r>
            <a:br>
              <a:rPr lang="en-US" dirty="0"/>
            </a:br>
            <a:r>
              <a:rPr lang="en-US" dirty="0"/>
              <a:t>      (Mill Levy Data-2020-2021)</a:t>
            </a:r>
          </a:p>
        </p:txBody>
      </p:sp>
      <p:pic>
        <p:nvPicPr>
          <p:cNvPr id="5" name="Content Placeholder 4">
            <a:extLst>
              <a:ext uri="{FF2B5EF4-FFF2-40B4-BE49-F238E27FC236}">
                <a16:creationId xmlns:a16="http://schemas.microsoft.com/office/drawing/2014/main" id="{D98B5BBA-F87C-40AE-9487-5138408E18BD}"/>
              </a:ext>
            </a:extLst>
          </p:cNvPr>
          <p:cNvPicPr>
            <a:picLocks noGrp="1" noChangeAspect="1"/>
          </p:cNvPicPr>
          <p:nvPr>
            <p:ph sz="quarter" idx="1"/>
          </p:nvPr>
        </p:nvPicPr>
        <p:blipFill>
          <a:blip r:embed="rId2"/>
          <a:stretch>
            <a:fillRect/>
          </a:stretch>
        </p:blipFill>
        <p:spPr>
          <a:xfrm>
            <a:off x="612648" y="1600200"/>
            <a:ext cx="8153400" cy="4953000"/>
          </a:xfrm>
          <a:prstGeom prst="rect">
            <a:avLst/>
          </a:prstGeom>
        </p:spPr>
      </p:pic>
    </p:spTree>
    <p:extLst>
      <p:ext uri="{BB962C8B-B14F-4D97-AF65-F5344CB8AC3E}">
        <p14:creationId xmlns:p14="http://schemas.microsoft.com/office/powerpoint/2010/main" val="1870243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2058A-5447-45BA-975F-2F0A4CEE7B4E}"/>
              </a:ext>
            </a:extLst>
          </p:cNvPr>
          <p:cNvSpPr>
            <a:spLocks noGrp="1"/>
          </p:cNvSpPr>
          <p:nvPr>
            <p:ph type="title"/>
          </p:nvPr>
        </p:nvSpPr>
        <p:spPr/>
        <p:txBody>
          <a:bodyPr>
            <a:normAutofit fontScale="90000"/>
          </a:bodyPr>
          <a:lstStyle/>
          <a:p>
            <a:pPr algn="ctr"/>
            <a:r>
              <a:rPr lang="en-US" dirty="0"/>
              <a:t>Projected Enrollments by Grade Starting with the Current Year</a:t>
            </a:r>
          </a:p>
        </p:txBody>
      </p:sp>
      <p:pic>
        <p:nvPicPr>
          <p:cNvPr id="6" name="Content Placeholder 5">
            <a:extLst>
              <a:ext uri="{FF2B5EF4-FFF2-40B4-BE49-F238E27FC236}">
                <a16:creationId xmlns:a16="http://schemas.microsoft.com/office/drawing/2014/main" id="{ADDF9CD4-5B2B-4C65-9ECF-884FF3930E54}"/>
              </a:ext>
            </a:extLst>
          </p:cNvPr>
          <p:cNvPicPr>
            <a:picLocks noGrp="1" noChangeAspect="1"/>
          </p:cNvPicPr>
          <p:nvPr>
            <p:ph sz="quarter" idx="1"/>
          </p:nvPr>
        </p:nvPicPr>
        <p:blipFill>
          <a:blip r:embed="rId2"/>
          <a:stretch>
            <a:fillRect/>
          </a:stretch>
        </p:blipFill>
        <p:spPr>
          <a:xfrm>
            <a:off x="612648" y="1676400"/>
            <a:ext cx="8153400" cy="4495799"/>
          </a:xfrm>
          <a:prstGeom prst="rect">
            <a:avLst/>
          </a:prstGeom>
        </p:spPr>
      </p:pic>
    </p:spTree>
    <p:extLst>
      <p:ext uri="{BB962C8B-B14F-4D97-AF65-F5344CB8AC3E}">
        <p14:creationId xmlns:p14="http://schemas.microsoft.com/office/powerpoint/2010/main" val="160703024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2807</TotalTime>
  <Words>815</Words>
  <Application>Microsoft Office PowerPoint</Application>
  <PresentationFormat>On-screen Show (4:3)</PresentationFormat>
  <Paragraphs>61</Paragraphs>
  <Slides>21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7" baseType="lpstr">
      <vt:lpstr>Calibri</vt:lpstr>
      <vt:lpstr>Tw Cen MT</vt:lpstr>
      <vt:lpstr>Wingdings</vt:lpstr>
      <vt:lpstr>Wingdings 2</vt:lpstr>
      <vt:lpstr>Median</vt:lpstr>
      <vt:lpstr>Worksheet</vt:lpstr>
      <vt:lpstr>Munich School District #19</vt:lpstr>
      <vt:lpstr>Purpose of Presentation               </vt:lpstr>
      <vt:lpstr>Where are we Now???               </vt:lpstr>
      <vt:lpstr>PowerPoint Presentation</vt:lpstr>
      <vt:lpstr>Ideal Student-Teacher Ratio</vt:lpstr>
      <vt:lpstr>Academic Programs on Campus                  (High School)</vt:lpstr>
      <vt:lpstr>Extra- and Co-Curricular Activities</vt:lpstr>
      <vt:lpstr>                Like Size Schools        (Mill Levy Data-2020-2021)</vt:lpstr>
      <vt:lpstr>Projected Enrollments by Grade Starting with the Current Year</vt:lpstr>
      <vt:lpstr>Enrollment 2010-2027</vt:lpstr>
      <vt:lpstr>Enrollment and Staffing Projections</vt:lpstr>
      <vt:lpstr>Possible Changes in Staffing</vt:lpstr>
      <vt:lpstr>Demographic Changes Affect Academic Programs                     </vt:lpstr>
      <vt:lpstr>Demographic Changes Affect Academic Programs                  </vt:lpstr>
      <vt:lpstr>Extracurricular</vt:lpstr>
      <vt:lpstr>Demographic Changes Affect on Facility Needs and Utilization        (23)</vt:lpstr>
      <vt:lpstr>District Taxes</vt:lpstr>
      <vt:lpstr>Demographic Changes Affect on District Tax Levies                      </vt:lpstr>
      <vt:lpstr>Staffing Conclusion</vt:lpstr>
      <vt:lpstr>How long?</vt:lpstr>
      <vt:lpstr>THE END!!!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Leeds School District #6</dc:title>
  <dc:creator>robert bubach</dc:creator>
  <cp:lastModifiedBy>Bubach, Robert</cp:lastModifiedBy>
  <cp:revision>138</cp:revision>
  <cp:lastPrinted>2022-02-11T20:53:29Z</cp:lastPrinted>
  <dcterms:created xsi:type="dcterms:W3CDTF">2014-06-10T20:30:51Z</dcterms:created>
  <dcterms:modified xsi:type="dcterms:W3CDTF">2022-04-11T21:41:40Z</dcterms:modified>
</cp:coreProperties>
</file>